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tags/tag3.xml" ContentType="application/vnd.openxmlformats-officedocument.presentationml.tags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6.xml" ContentType="application/vnd.openxmlformats-officedocument.theme+xml"/>
  <Override PartName="/ppt/tags/tag4.xml" ContentType="application/vnd.openxmlformats-officedocument.presentationml.tags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4" r:id="rId5"/>
    <p:sldMasterId id="2147483887" r:id="rId6"/>
    <p:sldMasterId id="2147483940" r:id="rId7"/>
    <p:sldMasterId id="2147484041" r:id="rId8"/>
    <p:sldMasterId id="2147484219" r:id="rId9"/>
    <p:sldMasterId id="2147484490" r:id="rId10"/>
  </p:sldMasterIdLst>
  <p:notesMasterIdLst>
    <p:notesMasterId r:id="rId19"/>
  </p:notesMasterIdLst>
  <p:handoutMasterIdLst>
    <p:handoutMasterId r:id="rId20"/>
  </p:handoutMasterIdLst>
  <p:sldIdLst>
    <p:sldId id="758" r:id="rId11"/>
    <p:sldId id="1256" r:id="rId12"/>
    <p:sldId id="1257" r:id="rId13"/>
    <p:sldId id="1258" r:id="rId14"/>
    <p:sldId id="1259" r:id="rId15"/>
    <p:sldId id="1260" r:id="rId16"/>
    <p:sldId id="1261" r:id="rId17"/>
    <p:sldId id="1262" r:id="rId1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2DCB76-3592-4378-A0D9-B13AFEECCB0A}">
          <p14:sldIdLst>
            <p14:sldId id="758"/>
            <p14:sldId id="1256"/>
            <p14:sldId id="1257"/>
            <p14:sldId id="1258"/>
            <p14:sldId id="1259"/>
            <p14:sldId id="1260"/>
            <p14:sldId id="1261"/>
            <p14:sldId id="1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2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31E"/>
    <a:srgbClr val="DEA400"/>
    <a:srgbClr val="5EACFF"/>
    <a:srgbClr val="DDD9C3"/>
    <a:srgbClr val="049ACC"/>
    <a:srgbClr val="99944F"/>
    <a:srgbClr val="CCBF04"/>
    <a:srgbClr val="B0D6FF"/>
    <a:srgbClr val="E6E3D2"/>
    <a:srgbClr val="FDF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24" autoAdjust="0"/>
    <p:restoredTop sz="94934" autoAdjust="0"/>
  </p:normalViewPr>
  <p:slideViewPr>
    <p:cSldViewPr snapToGrid="0">
      <p:cViewPr varScale="1">
        <p:scale>
          <a:sx n="109" d="100"/>
          <a:sy n="109" d="100"/>
        </p:scale>
        <p:origin x="1974" y="96"/>
      </p:cViewPr>
      <p:guideLst>
        <p:guide orient="horz" pos="840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5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1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5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6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4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polyans\Desktop\Solar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Irradiance</a:t>
            </a:r>
            <a:r>
              <a:rPr lang="en-US" sz="2000" baseline="0" dirty="0"/>
              <a:t> Measurement Comparison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801020591626282E-2"/>
          <c:y val="0.10196818562935969"/>
          <c:w val="0.86183641207990047"/>
          <c:h val="0.798865025882368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Sheet1!$A$23</c:f>
              <c:strCache>
                <c:ptCount val="1"/>
                <c:pt idx="0">
                  <c:v>Solsensor (Photodiode)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Sheet1!$B$22:$H$22</c15:sqref>
                  </c15:fullRef>
                </c:ext>
              </c:extLst>
              <c:f>(Sheet1!$B$22:$F$22,Sheet1!$H$22)</c:f>
              <c:strCache>
                <c:ptCount val="6"/>
                <c:pt idx="0">
                  <c:v>July 22, 1:00pm</c:v>
                </c:pt>
                <c:pt idx="1">
                  <c:v>July 23, 5:00pm</c:v>
                </c:pt>
                <c:pt idx="2">
                  <c:v>July 29, 11:00am (Wind)</c:v>
                </c:pt>
                <c:pt idx="3">
                  <c:v>July 29, 5:30pm</c:v>
                </c:pt>
                <c:pt idx="4">
                  <c:v>July 30, 10:00am</c:v>
                </c:pt>
                <c:pt idx="5">
                  <c:v>August 1, 10:30am (wind)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Sheet1!$B$23:$H$23</c15:sqref>
                  </c15:fullRef>
                </c:ext>
              </c:extLst>
              <c:f>(Sheet1!$B$23:$F$23,Sheet1!$H$23)</c:f>
              <c:numCache>
                <c:formatCode>General</c:formatCode>
                <c:ptCount val="6"/>
                <c:pt idx="0">
                  <c:v>865</c:v>
                </c:pt>
                <c:pt idx="1">
                  <c:v>75</c:v>
                </c:pt>
                <c:pt idx="2">
                  <c:v>755</c:v>
                </c:pt>
                <c:pt idx="3">
                  <c:v>475</c:v>
                </c:pt>
                <c:pt idx="4">
                  <c:v>155</c:v>
                </c:pt>
                <c:pt idx="5">
                  <c:v>555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99-4F1E-8071-4909BAF74518}"/>
            </c:ext>
          </c:extLst>
        </c:ser>
        <c:ser>
          <c:idx val="2"/>
          <c:order val="2"/>
          <c:tx>
            <c:strRef>
              <c:f>Sheet1!$A$25</c:f>
              <c:strCache>
                <c:ptCount val="1"/>
                <c:pt idx="0">
                  <c:v>Seaward (Reference Cell)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Sheet1!$B$22:$H$22</c15:sqref>
                  </c15:fullRef>
                </c:ext>
              </c:extLst>
              <c:f>(Sheet1!$B$22:$F$22,Sheet1!$H$22)</c:f>
              <c:strCache>
                <c:ptCount val="6"/>
                <c:pt idx="0">
                  <c:v>July 22, 1:00pm</c:v>
                </c:pt>
                <c:pt idx="1">
                  <c:v>July 23, 5:00pm</c:v>
                </c:pt>
                <c:pt idx="2">
                  <c:v>July 29, 11:00am (Wind)</c:v>
                </c:pt>
                <c:pt idx="3">
                  <c:v>July 29, 5:30pm</c:v>
                </c:pt>
                <c:pt idx="4">
                  <c:v>July 30, 10:00am</c:v>
                </c:pt>
                <c:pt idx="5">
                  <c:v>August 1, 10:30am (wind)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Sheet1!$B$25:$H$25</c15:sqref>
                  </c15:fullRef>
                </c:ext>
              </c:extLst>
              <c:f>(Sheet1!$B$25:$F$25,Sheet1!$H$25)</c:f>
              <c:numCache>
                <c:formatCode>General</c:formatCode>
                <c:ptCount val="6"/>
                <c:pt idx="0">
                  <c:v>886</c:v>
                </c:pt>
                <c:pt idx="1">
                  <c:v>0</c:v>
                </c:pt>
                <c:pt idx="2">
                  <c:v>754</c:v>
                </c:pt>
                <c:pt idx="3">
                  <c:v>450</c:v>
                </c:pt>
                <c:pt idx="4">
                  <c:v>162</c:v>
                </c:pt>
                <c:pt idx="5">
                  <c:v>539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99-4F1E-8071-4909BAF74518}"/>
            </c:ext>
          </c:extLst>
        </c:ser>
        <c:ser>
          <c:idx val="4"/>
          <c:order val="4"/>
          <c:tx>
            <c:strRef>
              <c:f>Sheet1!$A$27</c:f>
              <c:strCache>
                <c:ptCount val="1"/>
                <c:pt idx="0">
                  <c:v>First Design (Reference Cell)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Sheet1!$B$22:$H$22</c15:sqref>
                  </c15:fullRef>
                </c:ext>
              </c:extLst>
              <c:f>(Sheet1!$B$22:$F$22,Sheet1!$H$22)</c:f>
              <c:strCache>
                <c:ptCount val="6"/>
                <c:pt idx="0">
                  <c:v>July 22, 1:00pm</c:v>
                </c:pt>
                <c:pt idx="1">
                  <c:v>July 23, 5:00pm</c:v>
                </c:pt>
                <c:pt idx="2">
                  <c:v>July 29, 11:00am (Wind)</c:v>
                </c:pt>
                <c:pt idx="3">
                  <c:v>July 29, 5:30pm</c:v>
                </c:pt>
                <c:pt idx="4">
                  <c:v>July 30, 10:00am</c:v>
                </c:pt>
                <c:pt idx="5">
                  <c:v>August 1, 10:30am (wind)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Sheet1!$B$27:$H$27</c15:sqref>
                  </c15:fullRef>
                </c:ext>
              </c:extLst>
              <c:f>(Sheet1!$B$27:$F$27,Sheet1!$H$27)</c:f>
              <c:numCache>
                <c:formatCode>General</c:formatCode>
                <c:ptCount val="6"/>
                <c:pt idx="0">
                  <c:v>853</c:v>
                </c:pt>
                <c:pt idx="1">
                  <c:v>65</c:v>
                </c:pt>
                <c:pt idx="2">
                  <c:v>756</c:v>
                </c:pt>
                <c:pt idx="3">
                  <c:v>480</c:v>
                </c:pt>
                <c:pt idx="4">
                  <c:v>153</c:v>
                </c:pt>
                <c:pt idx="5">
                  <c:v>565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99-4F1E-8071-4909BAF74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34641951"/>
        <c:axId val="334798911"/>
      </c:barChart>
      <c:barChart>
        <c:barDir val="col"/>
        <c:grouping val="clustered"/>
        <c:varyColors val="0"/>
        <c:ser>
          <c:idx val="1"/>
          <c:order val="1"/>
          <c:tx>
            <c:strRef>
              <c:f>Sheet1!$A$24</c:f>
              <c:strCache>
                <c:ptCount val="1"/>
                <c:pt idx="0">
                  <c:v>S - low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Sheet1!$B$22:$G$22</c15:sqref>
                  </c15:fullRef>
                </c:ext>
              </c:extLst>
              <c:f>Sheet1!$B$22:$F$22</c:f>
              <c:strCache>
                <c:ptCount val="5"/>
                <c:pt idx="0">
                  <c:v>July 22, 1:00pm</c:v>
                </c:pt>
                <c:pt idx="1">
                  <c:v>July 23, 5:00pm</c:v>
                </c:pt>
                <c:pt idx="2">
                  <c:v>July 29, 11:00am (Wind)</c:v>
                </c:pt>
                <c:pt idx="3">
                  <c:v>July 29, 5:30pm</c:v>
                </c:pt>
                <c:pt idx="4">
                  <c:v>July 30, 10:00am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Sheet1!$B$24:$H$24</c15:sqref>
                  </c15:fullRef>
                </c:ext>
              </c:extLst>
              <c:f>(Sheet1!$B$24:$F$24,Sheet1!$H$24)</c:f>
              <c:numCache>
                <c:formatCode>General</c:formatCode>
                <c:ptCount val="6"/>
                <c:pt idx="0">
                  <c:v>855</c:v>
                </c:pt>
                <c:pt idx="1">
                  <c:v>55</c:v>
                </c:pt>
                <c:pt idx="2">
                  <c:v>745</c:v>
                </c:pt>
                <c:pt idx="3">
                  <c:v>465</c:v>
                </c:pt>
                <c:pt idx="4">
                  <c:v>135</c:v>
                </c:pt>
                <c:pt idx="5">
                  <c:v>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D99-4F1E-8071-4909BAF74518}"/>
            </c:ext>
          </c:extLst>
        </c:ser>
        <c:ser>
          <c:idx val="3"/>
          <c:order val="3"/>
          <c:tx>
            <c:strRef>
              <c:f>Sheet1!$A$26</c:f>
              <c:strCache>
                <c:ptCount val="1"/>
                <c:pt idx="0">
                  <c:v>Sea - low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Sheet1!$B$22:$G$22</c15:sqref>
                  </c15:fullRef>
                </c:ext>
              </c:extLst>
              <c:f>Sheet1!$B$22:$F$22</c:f>
              <c:strCache>
                <c:ptCount val="5"/>
                <c:pt idx="0">
                  <c:v>July 22, 1:00pm</c:v>
                </c:pt>
                <c:pt idx="1">
                  <c:v>July 23, 5:00pm</c:v>
                </c:pt>
                <c:pt idx="2">
                  <c:v>July 29, 11:00am (Wind)</c:v>
                </c:pt>
                <c:pt idx="3">
                  <c:v>July 29, 5:30pm</c:v>
                </c:pt>
                <c:pt idx="4">
                  <c:v>July 30, 10:00am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Sheet1!$B$26:$H$26</c15:sqref>
                  </c15:fullRef>
                </c:ext>
              </c:extLst>
              <c:f>(Sheet1!$B$26:$F$26,Sheet1!$H$26)</c:f>
              <c:numCache>
                <c:formatCode>General</c:formatCode>
                <c:ptCount val="6"/>
                <c:pt idx="0">
                  <c:v>880</c:v>
                </c:pt>
                <c:pt idx="1">
                  <c:v>0</c:v>
                </c:pt>
                <c:pt idx="2">
                  <c:v>750</c:v>
                </c:pt>
                <c:pt idx="3">
                  <c:v>446</c:v>
                </c:pt>
                <c:pt idx="4">
                  <c:v>154</c:v>
                </c:pt>
                <c:pt idx="5">
                  <c:v>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D99-4F1E-8071-4909BAF74518}"/>
            </c:ext>
          </c:extLst>
        </c:ser>
        <c:ser>
          <c:idx val="5"/>
          <c:order val="5"/>
          <c:tx>
            <c:strRef>
              <c:f>Sheet1!$A$28</c:f>
              <c:strCache>
                <c:ptCount val="1"/>
                <c:pt idx="0">
                  <c:v>I - low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Sheet1!$B$22:$G$22</c15:sqref>
                  </c15:fullRef>
                </c:ext>
              </c:extLst>
              <c:f>Sheet1!$B$22:$F$22</c:f>
              <c:strCache>
                <c:ptCount val="5"/>
                <c:pt idx="0">
                  <c:v>July 22, 1:00pm</c:v>
                </c:pt>
                <c:pt idx="1">
                  <c:v>July 23, 5:00pm</c:v>
                </c:pt>
                <c:pt idx="2">
                  <c:v>July 29, 11:00am (Wind)</c:v>
                </c:pt>
                <c:pt idx="3">
                  <c:v>July 29, 5:30pm</c:v>
                </c:pt>
                <c:pt idx="4">
                  <c:v>July 30, 10:00am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Sheet1!$B$28:$H$28</c15:sqref>
                  </c15:fullRef>
                </c:ext>
              </c:extLst>
              <c:f>(Sheet1!$B$28:$F$28,Sheet1!$H$28)</c:f>
              <c:numCache>
                <c:formatCode>General</c:formatCode>
                <c:ptCount val="6"/>
                <c:pt idx="0">
                  <c:v>849</c:v>
                </c:pt>
                <c:pt idx="1">
                  <c:v>50</c:v>
                </c:pt>
                <c:pt idx="2">
                  <c:v>733</c:v>
                </c:pt>
                <c:pt idx="3">
                  <c:v>472</c:v>
                </c:pt>
                <c:pt idx="4">
                  <c:v>134</c:v>
                </c:pt>
                <c:pt idx="5">
                  <c:v>538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D99-4F1E-8071-4909BAF74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38339183"/>
        <c:axId val="329646975"/>
      </c:barChart>
      <c:lineChart>
        <c:grouping val="standard"/>
        <c:varyColors val="0"/>
        <c:ser>
          <c:idx val="6"/>
          <c:order val="6"/>
          <c:tx>
            <c:strRef>
              <c:f>Sheet1!$I$22</c:f>
              <c:strCache>
                <c:ptCount val="1"/>
                <c:pt idx="0">
                  <c:v>Inv. Value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6"/>
              <c:pt idx="0">
                <c:v>July 22, 1:00pm</c:v>
              </c:pt>
              <c:pt idx="1">
                <c:v>July 23, 5:00pm</c:v>
              </c:pt>
              <c:pt idx="2">
                <c:v>July 29, 11:00am (Wind)</c:v>
              </c:pt>
              <c:pt idx="3">
                <c:v>July 29, 5:30pm</c:v>
              </c:pt>
              <c:pt idx="4">
                <c:v>July 30, 10:00am</c:v>
              </c:pt>
              <c:pt idx="5">
                <c:v>July 30, 1:00pm (Wind)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Sheet1!$I$23</c15:sqref>
                  </c15:fullRef>
                </c:ext>
              </c:extLst>
              <c:f>Sheet1!$I$23</c:f>
              <c:numCache>
                <c:formatCode>General</c:formatCode>
                <c:ptCount val="1"/>
                <c:pt idx="0">
                  <c:v>935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1D99-4F1E-8071-4909BAF74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8339183"/>
        <c:axId val="329646975"/>
      </c:lineChart>
      <c:catAx>
        <c:axId val="3346419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Irradiance &amp;</a:t>
                </a:r>
                <a:r>
                  <a:rPr lang="en-US" baseline="0" dirty="0"/>
                  <a:t> Time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4798911"/>
        <c:crosses val="autoZero"/>
        <c:auto val="1"/>
        <c:lblAlgn val="ctr"/>
        <c:lblOffset val="100"/>
        <c:noMultiLvlLbl val="0"/>
      </c:catAx>
      <c:valAx>
        <c:axId val="334798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Irradiance</a:t>
                </a:r>
                <a:r>
                  <a:rPr lang="en-US" baseline="0" dirty="0"/>
                  <a:t> (W/m</a:t>
                </a:r>
                <a:r>
                  <a:rPr lang="en-US" baseline="30000" dirty="0"/>
                  <a:t>2</a:t>
                </a:r>
                <a:r>
                  <a:rPr lang="en-US" baseline="0" dirty="0"/>
                  <a:t>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4641951"/>
        <c:crosses val="autoZero"/>
        <c:crossBetween val="between"/>
      </c:valAx>
      <c:valAx>
        <c:axId val="329646975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Irradiance</a:t>
                </a:r>
                <a:r>
                  <a:rPr lang="en-US" baseline="0" dirty="0"/>
                  <a:t> (W/m</a:t>
                </a:r>
                <a:r>
                  <a:rPr lang="en-US" baseline="30000" dirty="0"/>
                  <a:t>2</a:t>
                </a:r>
                <a:r>
                  <a:rPr lang="en-US" baseline="0" dirty="0"/>
                  <a:t>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339183"/>
        <c:crosses val="max"/>
        <c:crossBetween val="between"/>
      </c:valAx>
      <c:catAx>
        <c:axId val="33833918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296469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ayout>
        <c:manualLayout>
          <c:xMode val="edge"/>
          <c:yMode val="edge"/>
          <c:x val="0.5191479415172755"/>
          <c:y val="9.7603288431922952E-2"/>
          <c:w val="0.4036582873404061"/>
          <c:h val="0.250340135511822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b" anchorCtr="0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E2511B-9924-4978-B931-4A6350C6B1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C9171-58A9-4334-B844-CD0DF227C1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39EA9-2D35-49D2-BFC3-A01F405CEC98}" type="datetimeFigureOut">
              <a:rPr lang="en-US" smtClean="0"/>
              <a:t>8/7/2019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A9083-E3C6-4CFC-9963-CA72E66BA4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AA04B-BB39-4A86-882E-0FA3A0922B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0C35A-4A8D-4394-BD6E-13809982FC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5980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216B53D-5669-4B18-A688-E808A34A047D}" type="datetimeFigureOut">
              <a:rPr lang="en-US" smtClean="0"/>
              <a:t>8/7/2019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ACB7D3E-F2E7-45BE-BBB8-EBDFB6A63E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714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55178-8E87-4873-953E-E2D2488573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B7D3E-F2E7-45BE-BBB8-EBDFB6A63EC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9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8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8.png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127061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312734"/>
            <a:ext cx="6858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4" name="Picture 13" descr="Flk_1_5_123_NB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8349" y="274032"/>
            <a:ext cx="2005651" cy="658390"/>
          </a:xfrm>
          <a:prstGeom prst="rect">
            <a:avLst/>
          </a:prstGeom>
        </p:spPr>
      </p:pic>
      <p:pic>
        <p:nvPicPr>
          <p:cNvPr id="8" name="Picture 7" descr="Flk_1_5_123_N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8349" y="274032"/>
            <a:ext cx="2005651" cy="65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88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2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350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onten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458" y="1313561"/>
            <a:ext cx="8634222" cy="4351338"/>
          </a:xfr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904848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13243"/>
            <a:ext cx="9144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1198776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71016"/>
            <a:ext cx="4114800" cy="4879720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80160"/>
            <a:ext cx="4114800" cy="4879720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895704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cxnSp>
        <p:nvCxnSpPr>
          <p:cNvPr id="9" name="Straight Connector 8"/>
          <p:cNvCxnSpPr>
            <a:endCxn id="8" idx="2"/>
          </p:cNvCxnSpPr>
          <p:nvPr userDrawn="1"/>
        </p:nvCxnSpPr>
        <p:spPr>
          <a:xfrm>
            <a:off x="4572000" y="904848"/>
            <a:ext cx="0" cy="318035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572000" y="1232027"/>
            <a:ext cx="0" cy="4975250"/>
          </a:xfrm>
          <a:prstGeom prst="line">
            <a:avLst/>
          </a:prstGeom>
          <a:ln w="6350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13243"/>
            <a:ext cx="4572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1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910195"/>
            <a:ext cx="4572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2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</p:spTree>
    <p:extLst>
      <p:ext uri="{BB962C8B-B14F-4D97-AF65-F5344CB8AC3E}">
        <p14:creationId xmlns:p14="http://schemas.microsoft.com/office/powerpoint/2010/main" val="2845394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1872"/>
            <a:ext cx="4114800" cy="2176272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71016"/>
            <a:ext cx="4114800" cy="2176272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895704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cxnSp>
        <p:nvCxnSpPr>
          <p:cNvPr id="9" name="Straight Connector 8"/>
          <p:cNvCxnSpPr>
            <a:endCxn id="8" idx="2"/>
          </p:cNvCxnSpPr>
          <p:nvPr userDrawn="1"/>
        </p:nvCxnSpPr>
        <p:spPr>
          <a:xfrm>
            <a:off x="4572000" y="904848"/>
            <a:ext cx="0" cy="318035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572000" y="1232027"/>
            <a:ext cx="0" cy="4975250"/>
          </a:xfrm>
          <a:prstGeom prst="line">
            <a:avLst/>
          </a:prstGeom>
          <a:ln w="6350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13243"/>
            <a:ext cx="4572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1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590288" y="910195"/>
            <a:ext cx="4553712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2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3480408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3488803"/>
            <a:ext cx="4572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3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3485755"/>
            <a:ext cx="4572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4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8"/>
          </p:nvPr>
        </p:nvSpPr>
        <p:spPr>
          <a:xfrm>
            <a:off x="252984" y="3852544"/>
            <a:ext cx="4114800" cy="2219072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9"/>
          </p:nvPr>
        </p:nvSpPr>
        <p:spPr>
          <a:xfrm>
            <a:off x="4824984" y="3861688"/>
            <a:ext cx="4114800" cy="2219072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9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kk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228599" y="1152335"/>
            <a:ext cx="8686800" cy="36391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228599" y="4882960"/>
            <a:ext cx="8686800" cy="1152525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2185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390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1872"/>
            <a:ext cx="4114800" cy="2176272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71016"/>
            <a:ext cx="4114800" cy="2176272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895704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cxnSp>
        <p:nvCxnSpPr>
          <p:cNvPr id="9" name="Straight Connector 8"/>
          <p:cNvCxnSpPr>
            <a:endCxn id="8" idx="2"/>
          </p:cNvCxnSpPr>
          <p:nvPr userDrawn="1"/>
        </p:nvCxnSpPr>
        <p:spPr>
          <a:xfrm>
            <a:off x="4572000" y="904848"/>
            <a:ext cx="0" cy="318035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572000" y="1232533"/>
            <a:ext cx="0" cy="2320991"/>
          </a:xfrm>
          <a:prstGeom prst="line">
            <a:avLst/>
          </a:prstGeom>
          <a:ln w="6350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13243"/>
            <a:ext cx="4572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1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590288" y="910195"/>
            <a:ext cx="4553712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2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3480408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12706" y="3500745"/>
            <a:ext cx="9088616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4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8"/>
          </p:nvPr>
        </p:nvSpPr>
        <p:spPr>
          <a:xfrm>
            <a:off x="252984" y="3852544"/>
            <a:ext cx="8662416" cy="2219072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4906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343" y="1608490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8343" y="3268577"/>
            <a:ext cx="70866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247E-681B-5C40-9F89-B52B0E81D8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1108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247E-681B-5C40-9F89-B52B0E81D8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</p:spTree>
    <p:extLst>
      <p:ext uri="{BB962C8B-B14F-4D97-AF65-F5344CB8AC3E}">
        <p14:creationId xmlns:p14="http://schemas.microsoft.com/office/powerpoint/2010/main" val="4144349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343" y="1200051"/>
            <a:ext cx="42174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051"/>
            <a:ext cx="41891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247E-681B-5C40-9F89-B52B0E81D8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1638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247E-681B-5C40-9F89-B52B0E81D8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7250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135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771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819" y="1206389"/>
            <a:ext cx="4234569" cy="639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19" y="1955725"/>
            <a:ext cx="4234569" cy="395128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206389"/>
            <a:ext cx="4218738" cy="639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955725"/>
            <a:ext cx="4218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2819" y="6553121"/>
            <a:ext cx="2133600" cy="30488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/>
              <a:ea typeface="ＭＳ Ｐゴシック" pitchFamily="34" charset="-128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30167" y="6553121"/>
            <a:ext cx="2133600" cy="304880"/>
          </a:xfrm>
          <a:prstGeom prst="rect">
            <a:avLst/>
          </a:prstGeom>
        </p:spPr>
        <p:txBody>
          <a:bodyPr/>
          <a:lstStyle/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56903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0370" y="199382"/>
            <a:ext cx="5676430" cy="6002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582" y="1299308"/>
            <a:ext cx="8762047" cy="48268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379065"/>
            <a:ext cx="9144000" cy="43009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>
                <a:solidFill>
                  <a:srgbClr val="004487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7855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818" y="1166224"/>
            <a:ext cx="8600949" cy="50404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MS PGothic" pitchFamily="34" charset="-128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0350"/>
            <a:ext cx="2133600" cy="2476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MS PGothic" pitchFamily="34" charset="-128"/>
              </a:defRPr>
            </a:lvl1pPr>
          </a:lstStyle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5711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0370" y="199382"/>
            <a:ext cx="5676430" cy="6002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582" y="1299308"/>
            <a:ext cx="8762047" cy="48268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379065"/>
            <a:ext cx="9144000" cy="43009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>
                <a:solidFill>
                  <a:srgbClr val="004487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614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1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5" descr="topbann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91440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bottombann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4925"/>
            <a:ext cx="91440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danaherlogo.wm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203200"/>
            <a:ext cx="10731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 dirty="0"/>
              <a:t>Click icon to add table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4988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5249" y="1767240"/>
            <a:ext cx="3662139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48" y="3427327"/>
            <a:ext cx="3662139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343" y="6483346"/>
            <a:ext cx="7097745" cy="365125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6146" y="6483346"/>
            <a:ext cx="1261242" cy="365125"/>
          </a:xfrm>
        </p:spPr>
        <p:txBody>
          <a:bodyPr/>
          <a:lstStyle/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876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t"/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7003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62819" y="172720"/>
            <a:ext cx="7234536" cy="7664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0167" y="6553121"/>
            <a:ext cx="2133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3525" y="1114425"/>
            <a:ext cx="8599488" cy="5260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1794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5370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35702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049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46428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999963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330C8C0-0832-4B53-8645-E84C59E6ACB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37761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0167" y="6553121"/>
            <a:ext cx="2133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12657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1374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45087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62819" y="172720"/>
            <a:ext cx="7234536" cy="7664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0167" y="6553121"/>
            <a:ext cx="2133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3525" y="1114425"/>
            <a:ext cx="8599488" cy="5260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28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onten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458" y="1313561"/>
            <a:ext cx="8634222" cy="4351338"/>
          </a:xfr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04848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13243"/>
            <a:ext cx="9144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904848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56069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5878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09480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54136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4"/>
          <p:cNvSpPr>
            <a:spLocks noGrp="1"/>
          </p:cNvSpPr>
          <p:nvPr>
            <p:ph sz="quarter" idx="10"/>
          </p:nvPr>
        </p:nvSpPr>
        <p:spPr>
          <a:xfrm>
            <a:off x="296863" y="1109663"/>
            <a:ext cx="8551862" cy="5240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51579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343" y="1200051"/>
            <a:ext cx="42174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051"/>
            <a:ext cx="41891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247E-681B-5C40-9F89-B52B0E81D8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456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946517" y="6641535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330C8C0-0832-4B53-8645-E84C59E6ACB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1829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6149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0167" y="6553121"/>
            <a:ext cx="2133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77966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3394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946517" y="6641535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330C8C0-0832-4B53-8645-E84C59E6ACB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1268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71016"/>
            <a:ext cx="4114800" cy="4879720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80160"/>
            <a:ext cx="4114800" cy="4879720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95704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cxnSp>
        <p:nvCxnSpPr>
          <p:cNvPr id="9" name="Straight Connector 8"/>
          <p:cNvCxnSpPr>
            <a:endCxn id="8" idx="2"/>
          </p:cNvCxnSpPr>
          <p:nvPr/>
        </p:nvCxnSpPr>
        <p:spPr>
          <a:xfrm>
            <a:off x="4572000" y="904848"/>
            <a:ext cx="0" cy="318035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2000" y="1232027"/>
            <a:ext cx="0" cy="4975250"/>
          </a:xfrm>
          <a:prstGeom prst="line">
            <a:avLst/>
          </a:prstGeom>
          <a:ln w="6350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13243"/>
            <a:ext cx="4572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1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910195"/>
            <a:ext cx="4572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2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895704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cxnSp>
        <p:nvCxnSpPr>
          <p:cNvPr id="18" name="Straight Connector 17"/>
          <p:cNvCxnSpPr>
            <a:endCxn id="8" idx="2"/>
          </p:cNvCxnSpPr>
          <p:nvPr userDrawn="1"/>
        </p:nvCxnSpPr>
        <p:spPr>
          <a:xfrm>
            <a:off x="4572000" y="904848"/>
            <a:ext cx="0" cy="318035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0" y="1232027"/>
            <a:ext cx="0" cy="4975250"/>
          </a:xfrm>
          <a:prstGeom prst="line">
            <a:avLst/>
          </a:prstGeom>
          <a:ln w="6350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4287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379065"/>
            <a:ext cx="9144000" cy="43009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>
                <a:solidFill>
                  <a:srgbClr val="004487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38411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819" y="1206389"/>
            <a:ext cx="4234569" cy="639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19" y="1955725"/>
            <a:ext cx="4234569" cy="395128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206389"/>
            <a:ext cx="4218738" cy="639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955725"/>
            <a:ext cx="4218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2819" y="6553121"/>
            <a:ext cx="2133600" cy="30488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/>
              <a:ea typeface="ＭＳ Ｐゴシック" pitchFamily="34" charset="-128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30167" y="6553121"/>
            <a:ext cx="2133600" cy="304880"/>
          </a:xfrm>
          <a:prstGeom prst="rect">
            <a:avLst/>
          </a:prstGeom>
        </p:spPr>
        <p:txBody>
          <a:bodyPr/>
          <a:lstStyle/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4294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4"/>
          <p:cNvSpPr>
            <a:spLocks noGrp="1"/>
          </p:cNvSpPr>
          <p:nvPr>
            <p:ph sz="quarter" idx="10"/>
          </p:nvPr>
        </p:nvSpPr>
        <p:spPr>
          <a:xfrm>
            <a:off x="296863" y="1109663"/>
            <a:ext cx="8551862" cy="5240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4695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0370" y="199382"/>
            <a:ext cx="5676430" cy="6002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582" y="1299308"/>
            <a:ext cx="8762047" cy="48268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379065"/>
            <a:ext cx="9144000" cy="43009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>
                <a:solidFill>
                  <a:srgbClr val="004487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8314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818" y="1166224"/>
            <a:ext cx="8600949" cy="50404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MS PGothic" pitchFamily="34" charset="-128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0350"/>
            <a:ext cx="2133600" cy="2476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MS PGothic" pitchFamily="34" charset="-128"/>
              </a:defRPr>
            </a:lvl1pPr>
          </a:lstStyle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0885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0370" y="199382"/>
            <a:ext cx="5676430" cy="6002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582" y="1299308"/>
            <a:ext cx="8762047" cy="48268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379065"/>
            <a:ext cx="9144000" cy="43009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>
                <a:solidFill>
                  <a:srgbClr val="004487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753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9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5" descr="topbann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91440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bottombann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4925"/>
            <a:ext cx="91440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danaherlogo.wm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203200"/>
            <a:ext cx="10731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 dirty="0"/>
              <a:t>Click icon to add table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102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5249" y="1767240"/>
            <a:ext cx="3662139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48" y="3427327"/>
            <a:ext cx="3662139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343" y="6483346"/>
            <a:ext cx="7097745" cy="365125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6146" y="6483346"/>
            <a:ext cx="1261242" cy="365125"/>
          </a:xfrm>
        </p:spPr>
        <p:txBody>
          <a:bodyPr/>
          <a:lstStyle/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3465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62819" y="172720"/>
            <a:ext cx="7234536" cy="7664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0167" y="6553121"/>
            <a:ext cx="2133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3525" y="1114425"/>
            <a:ext cx="8599488" cy="5260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0354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86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95704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044427" y="887186"/>
            <a:ext cx="0" cy="360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87624" y="887186"/>
            <a:ext cx="0" cy="360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44427" y="1222883"/>
            <a:ext cx="0" cy="4976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87624" y="1222883"/>
            <a:ext cx="0" cy="5196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13243"/>
            <a:ext cx="3044427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1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028950" y="913243"/>
            <a:ext cx="3044427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2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6098958" y="913243"/>
            <a:ext cx="3044427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3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>
          <a:xfrm>
            <a:off x="228601" y="1271016"/>
            <a:ext cx="2602282" cy="4879720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17"/>
          </p:nvPr>
        </p:nvSpPr>
        <p:spPr>
          <a:xfrm>
            <a:off x="3250022" y="1271016"/>
            <a:ext cx="2602282" cy="4879720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sz="half" idx="18"/>
          </p:nvPr>
        </p:nvSpPr>
        <p:spPr>
          <a:xfrm>
            <a:off x="6314671" y="1271016"/>
            <a:ext cx="2602282" cy="4879720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8639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78343" y="6356350"/>
            <a:ext cx="7097745" cy="365125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19797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343" y="1200051"/>
            <a:ext cx="42174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051"/>
            <a:ext cx="41891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247E-681B-5C40-9F89-B52B0E81D8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4090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36021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6393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57141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5967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9286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819" y="1206389"/>
            <a:ext cx="4234569" cy="639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19" y="1955725"/>
            <a:ext cx="4234569" cy="395128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206389"/>
            <a:ext cx="4218738" cy="639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955725"/>
            <a:ext cx="4218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2819" y="6553121"/>
            <a:ext cx="2133600" cy="30488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/>
              <a:ea typeface="ＭＳ Ｐゴシック" pitchFamily="34" charset="-128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30167" y="6553121"/>
            <a:ext cx="2133600" cy="304880"/>
          </a:xfrm>
          <a:prstGeom prst="rect">
            <a:avLst/>
          </a:prstGeom>
        </p:spPr>
        <p:txBody>
          <a:bodyPr/>
          <a:lstStyle/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95774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0370" y="199382"/>
            <a:ext cx="5676430" cy="6002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582" y="1299308"/>
            <a:ext cx="8762047" cy="48268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379065"/>
            <a:ext cx="9144000" cy="43009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>
                <a:solidFill>
                  <a:srgbClr val="004487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8165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818" y="1166224"/>
            <a:ext cx="8600949" cy="50404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MS PGothic" pitchFamily="34" charset="-128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0350"/>
            <a:ext cx="2133600" cy="2476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MS PGothic" pitchFamily="34" charset="-128"/>
              </a:defRPr>
            </a:lvl1pPr>
          </a:lstStyle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4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1872"/>
            <a:ext cx="4114800" cy="2176272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95704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cxnSp>
        <p:nvCxnSpPr>
          <p:cNvPr id="9" name="Straight Connector 8"/>
          <p:cNvCxnSpPr>
            <a:endCxn id="8" idx="2"/>
          </p:cNvCxnSpPr>
          <p:nvPr/>
        </p:nvCxnSpPr>
        <p:spPr>
          <a:xfrm>
            <a:off x="4572000" y="904848"/>
            <a:ext cx="0" cy="318035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2000" y="1232027"/>
            <a:ext cx="0" cy="4975250"/>
          </a:xfrm>
          <a:prstGeom prst="line">
            <a:avLst/>
          </a:prstGeom>
          <a:ln w="6350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13243"/>
            <a:ext cx="4572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1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590288" y="910195"/>
            <a:ext cx="4553712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2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3480408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3488803"/>
            <a:ext cx="4572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3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3485755"/>
            <a:ext cx="4572000" cy="2921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Column Sub-Header 4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8"/>
          </p:nvPr>
        </p:nvSpPr>
        <p:spPr>
          <a:xfrm>
            <a:off x="228600" y="3852544"/>
            <a:ext cx="4114800" cy="2219072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9"/>
          </p:nvPr>
        </p:nvSpPr>
        <p:spPr>
          <a:xfrm>
            <a:off x="4795005" y="1261872"/>
            <a:ext cx="4114800" cy="2176272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20"/>
          </p:nvPr>
        </p:nvSpPr>
        <p:spPr>
          <a:xfrm>
            <a:off x="4795005" y="3852544"/>
            <a:ext cx="4114800" cy="2219072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895704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  <p:cxnSp>
        <p:nvCxnSpPr>
          <p:cNvPr id="24" name="Straight Connector 23"/>
          <p:cNvCxnSpPr>
            <a:endCxn id="8" idx="2"/>
          </p:cNvCxnSpPr>
          <p:nvPr userDrawn="1"/>
        </p:nvCxnSpPr>
        <p:spPr>
          <a:xfrm>
            <a:off x="4572000" y="904848"/>
            <a:ext cx="0" cy="318035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4572000" y="1232027"/>
            <a:ext cx="0" cy="4975250"/>
          </a:xfrm>
          <a:prstGeom prst="line">
            <a:avLst/>
          </a:prstGeom>
          <a:ln w="6350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 userDrawn="1"/>
        </p:nvSpPr>
        <p:spPr>
          <a:xfrm>
            <a:off x="0" y="3480408"/>
            <a:ext cx="9144000" cy="3271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450141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0370" y="199382"/>
            <a:ext cx="5676430" cy="6002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582" y="1299308"/>
            <a:ext cx="8762047" cy="48268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379065"/>
            <a:ext cx="9144000" cy="43009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>
                <a:solidFill>
                  <a:srgbClr val="004487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2742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0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5" descr="topbann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91440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bottombann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4925"/>
            <a:ext cx="91440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danaherlogo.wm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203200"/>
            <a:ext cx="10731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 dirty="0"/>
              <a:t>Click icon to add table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0986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5249" y="1767240"/>
            <a:ext cx="3662139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48" y="3427327"/>
            <a:ext cx="3662139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343" y="6483346"/>
            <a:ext cx="7097745" cy="365125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6146" y="6483346"/>
            <a:ext cx="1261242" cy="365125"/>
          </a:xfrm>
        </p:spPr>
        <p:txBody>
          <a:bodyPr/>
          <a:lstStyle/>
          <a:p>
            <a:fld id="{B330C8C0-0832-4B53-8645-E84C59E6AC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97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62819" y="172720"/>
            <a:ext cx="7234536" cy="7664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0167" y="6553121"/>
            <a:ext cx="2133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3525" y="1114425"/>
            <a:ext cx="8599488" cy="5260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96144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76662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08932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5635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44277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999963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330C8C0-0832-4B53-8645-E84C59E6ACB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180126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0167" y="6553121"/>
            <a:ext cx="2133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744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kk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228599" y="1152335"/>
            <a:ext cx="8686800" cy="363912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228599" y="4882960"/>
            <a:ext cx="8686800" cy="1152525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575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65742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8177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62819" y="172720"/>
            <a:ext cx="7234536" cy="7664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121"/>
            <a:ext cx="2895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0167" y="6553121"/>
            <a:ext cx="2133600" cy="304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3525" y="1114425"/>
            <a:ext cx="8599488" cy="5260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7751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19775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75098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0125"/>
            <a:ext cx="9144000" cy="5489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 noChangeAspect="1"/>
          </p:cNvSpPr>
          <p:nvPr>
            <p:ph type="title"/>
          </p:nvPr>
        </p:nvSpPr>
        <p:spPr bwMode="auto">
          <a:xfrm>
            <a:off x="204099" y="331303"/>
            <a:ext cx="5435600" cy="6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87126" y="6651197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C7BC38-E83C-2D41-97E7-2445E812BBD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30871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4"/>
          <p:cNvSpPr>
            <a:spLocks noGrp="1"/>
          </p:cNvSpPr>
          <p:nvPr>
            <p:ph sz="quarter" idx="10"/>
          </p:nvPr>
        </p:nvSpPr>
        <p:spPr>
          <a:xfrm>
            <a:off x="296863" y="1109663"/>
            <a:ext cx="8551862" cy="5240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929731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946517" y="6641535"/>
            <a:ext cx="2133600" cy="20397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330C8C0-0832-4B53-8645-E84C59E6ACB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776832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 w/o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3304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/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667751" y="6162675"/>
            <a:ext cx="419100" cy="1154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457166"/>
            <a:fld id="{EA0624FB-0DB4-42D4-B815-DBB4B6F98D23}" type="slidenum">
              <a:rPr lang="en-US" sz="750" smtClean="0">
                <a:solidFill>
                  <a:prstClr val="white">
                    <a:lumMod val="65000"/>
                  </a:prstClr>
                </a:solidFill>
              </a:rPr>
              <a:pPr algn="r" defTabSz="457166"/>
              <a:t>‹#›</a:t>
            </a:fld>
            <a:endParaRPr lang="en-US" sz="75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156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6199061"/>
            <a:ext cx="8412480" cy="45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/>
              <a:t>Takeaway</a:t>
            </a:r>
          </a:p>
        </p:txBody>
      </p:sp>
    </p:spTree>
    <p:extLst>
      <p:ext uri="{BB962C8B-B14F-4D97-AF65-F5344CB8AC3E}">
        <p14:creationId xmlns:p14="http://schemas.microsoft.com/office/powerpoint/2010/main" val="35421543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82530" y="199383"/>
            <a:ext cx="6311387" cy="600251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defRPr sz="1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667751" y="6162675"/>
            <a:ext cx="419100" cy="1154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457166"/>
            <a:fld id="{EA0624FB-0DB4-42D4-B815-DBB4B6F98D23}" type="slidenum">
              <a:rPr lang="en-US" sz="750" smtClean="0">
                <a:solidFill>
                  <a:prstClr val="white">
                    <a:lumMod val="65000"/>
                  </a:prstClr>
                </a:solidFill>
              </a:rPr>
              <a:pPr algn="r" defTabSz="457166"/>
              <a:t>‹#›</a:t>
            </a:fld>
            <a:endParaRPr lang="en-US" sz="75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379065"/>
            <a:ext cx="9144000" cy="43009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52881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95601" y="199383"/>
            <a:ext cx="6124575" cy="600251"/>
          </a:xfrm>
          <a:prstGeom prst="rect">
            <a:avLst/>
          </a:prstGeom>
        </p:spPr>
        <p:txBody>
          <a:bodyPr anchor="ctr" anchorCtr="0"/>
          <a:lstStyle>
            <a:lvl1pPr>
              <a:defRPr lang="en-US" sz="1800" b="1" cap="none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667751" y="6162675"/>
            <a:ext cx="419100" cy="1154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457166"/>
            <a:fld id="{EA0624FB-0DB4-42D4-B815-DBB4B6F98D23}" type="slidenum">
              <a:rPr lang="en-US" sz="750" smtClean="0">
                <a:solidFill>
                  <a:prstClr val="white">
                    <a:lumMod val="65000"/>
                  </a:prstClr>
                </a:solidFill>
              </a:rPr>
              <a:pPr algn="r" defTabSz="457166"/>
              <a:t>‹#›</a:t>
            </a:fld>
            <a:endParaRPr lang="en-US" sz="75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8748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613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819"/>
            <a:ext cx="4038600" cy="4525911"/>
          </a:xfrm>
          <a:prstGeom prst="rect">
            <a:avLst/>
          </a:prstGeo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819"/>
            <a:ext cx="4038600" cy="4525911"/>
          </a:xfrm>
          <a:prstGeom prst="rect">
            <a:avLst/>
          </a:prstGeo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021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25717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black"/>
              </a:solidFill>
              <a:ea typeface="ＭＳ Ｐゴシック" charset="-128"/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668763" y="6433210"/>
            <a:ext cx="3990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defTabSz="457166"/>
            <a:fld id="{3E0C6D86-AA7F-4012-AF6A-27A62F614BD1}" type="slidenum">
              <a:rPr lang="en-US" smtClean="0">
                <a:solidFill>
                  <a:prstClr val="black"/>
                </a:solidFill>
              </a:rPr>
              <a:pPr defTabSz="457166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61233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613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668763" y="6433210"/>
            <a:ext cx="3990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defTabSz="457166"/>
            <a:fld id="{3E0C6D86-AA7F-4012-AF6A-27A62F614BD1}" type="slidenum">
              <a:rPr lang="en-US" smtClean="0">
                <a:solidFill>
                  <a:prstClr val="black"/>
                </a:solidFill>
              </a:rPr>
              <a:pPr defTabSz="457166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8086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Flk_Calibrati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642" y="104468"/>
            <a:ext cx="1755775" cy="70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" y="255028"/>
            <a:ext cx="9067800" cy="628342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98097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image" Target="../media/image6.emf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oleObject" Target="../embeddings/oleObject4.bin"/><Relationship Id="rId5" Type="http://schemas.openxmlformats.org/officeDocument/2006/relationships/slideLayout" Target="../slideLayouts/slideLayout92.xml"/><Relationship Id="rId15" Type="http://schemas.openxmlformats.org/officeDocument/2006/relationships/image" Target="../media/image12.png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91.xml"/><Relationship Id="rId9" Type="http://schemas.openxmlformats.org/officeDocument/2006/relationships/vmlDrawing" Target="../drawings/vmlDrawing4.vml"/><Relationship Id="rId14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5458" y="328551"/>
            <a:ext cx="7445502" cy="5492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458" y="1020953"/>
            <a:ext cx="863422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8610" y="64660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6607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67728" y="64660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8C6D42-6A44-4FF2-9A53-87F0C89EB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951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7" r:id="rId12"/>
    <p:sldLayoutId id="2147483838" r:id="rId13"/>
    <p:sldLayoutId id="2147483839" r:id="rId14"/>
    <p:sldLayoutId id="2147483840" r:id="rId15"/>
    <p:sldLayoutId id="2147483842" r:id="rId16"/>
    <p:sldLayoutId id="214748384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8343" y="6356350"/>
            <a:ext cx="7097745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76146" y="6356350"/>
            <a:ext cx="1261242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pPr defTabSz="457200"/>
            <a:fld id="{C7C4247E-681B-5C40-9F89-B52B0E81D8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0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25425" indent="-225425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12763" indent="-287338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687388" indent="-174625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087438" indent="-347663" algn="l" defTabSz="457200" rtl="0" eaLnBrk="1" latinLnBrk="0" hangingPunct="1">
        <a:spcBef>
          <a:spcPct val="20000"/>
        </a:spcBef>
        <a:buFont typeface="Arial"/>
        <a:buChar char="–"/>
        <a:tabLst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312863" indent="-225425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8343" y="6480313"/>
            <a:ext cx="7097745" cy="241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3583" y="6480313"/>
            <a:ext cx="1261242" cy="241162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pPr defTabSz="457200"/>
            <a:fld id="{C7C4247E-681B-5C40-9F89-B52B0E81D851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258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8" r:id="rId7"/>
    <p:sldLayoutId id="2147483952" r:id="rId8"/>
    <p:sldLayoutId id="2147483953" r:id="rId9"/>
    <p:sldLayoutId id="2147483954" r:id="rId10"/>
    <p:sldLayoutId id="2147483955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  <p:sldLayoutId id="2147483964" r:id="rId18"/>
    <p:sldLayoutId id="2147483965" r:id="rId19"/>
    <p:sldLayoutId id="2147483968" r:id="rId20"/>
    <p:sldLayoutId id="2147483971" r:id="rId21"/>
    <p:sldLayoutId id="2147483974" r:id="rId22"/>
    <p:sldLayoutId id="2147483976" r:id="rId23"/>
    <p:sldLayoutId id="2147483977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+mj-lt"/>
          <a:ea typeface="+mj-ea"/>
          <a:cs typeface="Helvetica"/>
        </a:defRPr>
      </a:lvl1pPr>
    </p:titleStyle>
    <p:bodyStyle>
      <a:lvl1pPr marL="225425" indent="-225425" algn="l" defTabSz="457200" rtl="0" eaLnBrk="1" latinLnBrk="0" hangingPunct="1">
        <a:spcBef>
          <a:spcPct val="20000"/>
        </a:spcBef>
        <a:buFont typeface="Arial"/>
        <a:buChar char="•"/>
        <a:defRPr sz="1400" b="1" kern="1200">
          <a:solidFill>
            <a:schemeClr val="tx1"/>
          </a:solidFill>
          <a:latin typeface="+mj-lt"/>
          <a:ea typeface="+mn-ea"/>
          <a:cs typeface="Helvetica"/>
        </a:defRPr>
      </a:lvl1pPr>
      <a:lvl2pPr marL="512763" indent="-287338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j-lt"/>
          <a:ea typeface="+mn-ea"/>
          <a:cs typeface="Helvetica"/>
        </a:defRPr>
      </a:lvl2pPr>
      <a:lvl3pPr marL="687388" indent="-174625" algn="l" defTabSz="457200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j-lt"/>
          <a:ea typeface="+mn-ea"/>
          <a:cs typeface="Helvetica"/>
        </a:defRPr>
      </a:lvl3pPr>
      <a:lvl4pPr marL="1087438" indent="-347663" algn="l" defTabSz="457200" rtl="0" eaLnBrk="1" latinLnBrk="0" hangingPunct="1">
        <a:spcBef>
          <a:spcPct val="20000"/>
        </a:spcBef>
        <a:buFont typeface="Arial"/>
        <a:buChar char="–"/>
        <a:tabLst/>
        <a:defRPr lang="en-US" sz="1000" kern="1200" dirty="0" smtClean="0">
          <a:solidFill>
            <a:schemeClr val="tx1"/>
          </a:solidFill>
          <a:latin typeface="+mj-lt"/>
          <a:ea typeface="+mn-ea"/>
          <a:cs typeface="Helvetica"/>
        </a:defRPr>
      </a:lvl4pPr>
      <a:lvl5pPr marL="1312863" indent="-225425" algn="l" defTabSz="457200" rtl="0" eaLnBrk="1" latinLnBrk="0" hangingPunct="1">
        <a:spcBef>
          <a:spcPct val="20000"/>
        </a:spcBef>
        <a:buFont typeface="Arial"/>
        <a:buChar char="»"/>
        <a:defRPr sz="800" kern="1200">
          <a:solidFill>
            <a:schemeClr val="tx1"/>
          </a:solidFill>
          <a:latin typeface="+mj-lt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8343" y="6480313"/>
            <a:ext cx="7097745" cy="241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3583" y="6480313"/>
            <a:ext cx="1261242" cy="241162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pPr defTabSz="457200"/>
            <a:fld id="{C7C4247E-681B-5C40-9F89-B52B0E81D851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8356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3" r:id="rId11"/>
    <p:sldLayoutId id="2147484057" r:id="rId12"/>
    <p:sldLayoutId id="2147484058" r:id="rId13"/>
    <p:sldLayoutId id="2147484059" r:id="rId14"/>
    <p:sldLayoutId id="2147484060" r:id="rId15"/>
    <p:sldLayoutId id="2147484061" r:id="rId16"/>
    <p:sldLayoutId id="2147484062" r:id="rId17"/>
    <p:sldLayoutId id="2147484064" r:id="rId18"/>
    <p:sldLayoutId id="2147484065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+mj-lt"/>
          <a:ea typeface="+mj-ea"/>
          <a:cs typeface="Helvetica"/>
        </a:defRPr>
      </a:lvl1pPr>
    </p:titleStyle>
    <p:bodyStyle>
      <a:lvl1pPr marL="225425" indent="-225425" algn="l" defTabSz="457200" rtl="0" eaLnBrk="1" latinLnBrk="0" hangingPunct="1">
        <a:spcBef>
          <a:spcPct val="20000"/>
        </a:spcBef>
        <a:buFont typeface="Arial"/>
        <a:buChar char="•"/>
        <a:defRPr sz="1400" b="1" kern="1200">
          <a:solidFill>
            <a:schemeClr val="tx1"/>
          </a:solidFill>
          <a:latin typeface="+mj-lt"/>
          <a:ea typeface="+mn-ea"/>
          <a:cs typeface="Helvetica"/>
        </a:defRPr>
      </a:lvl1pPr>
      <a:lvl2pPr marL="512763" indent="-287338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j-lt"/>
          <a:ea typeface="+mn-ea"/>
          <a:cs typeface="Helvetica"/>
        </a:defRPr>
      </a:lvl2pPr>
      <a:lvl3pPr marL="687388" indent="-174625" algn="l" defTabSz="457200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j-lt"/>
          <a:ea typeface="+mn-ea"/>
          <a:cs typeface="Helvetica"/>
        </a:defRPr>
      </a:lvl3pPr>
      <a:lvl4pPr marL="1087438" indent="-347663" algn="l" defTabSz="457200" rtl="0" eaLnBrk="1" latinLnBrk="0" hangingPunct="1">
        <a:spcBef>
          <a:spcPct val="20000"/>
        </a:spcBef>
        <a:buFont typeface="Arial"/>
        <a:buChar char="–"/>
        <a:tabLst/>
        <a:defRPr lang="en-US" sz="1000" kern="1200" dirty="0" smtClean="0">
          <a:solidFill>
            <a:schemeClr val="tx1"/>
          </a:solidFill>
          <a:latin typeface="+mj-lt"/>
          <a:ea typeface="+mn-ea"/>
          <a:cs typeface="Helvetica"/>
        </a:defRPr>
      </a:lvl4pPr>
      <a:lvl5pPr marL="1312863" indent="-225425" algn="l" defTabSz="457200" rtl="0" eaLnBrk="1" latinLnBrk="0" hangingPunct="1">
        <a:spcBef>
          <a:spcPct val="20000"/>
        </a:spcBef>
        <a:buFont typeface="Arial"/>
        <a:buChar char="»"/>
        <a:defRPr sz="800" kern="1200">
          <a:solidFill>
            <a:schemeClr val="tx1"/>
          </a:solidFill>
          <a:latin typeface="+mj-lt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343" y="274638"/>
            <a:ext cx="8408457" cy="6213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343" y="1035170"/>
            <a:ext cx="8559045" cy="51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8343" y="6480313"/>
            <a:ext cx="7097745" cy="241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3583" y="6480313"/>
            <a:ext cx="1261242" cy="241162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pPr defTabSz="457200"/>
            <a:fld id="{C7C4247E-681B-5C40-9F89-B52B0E81D851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284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7" r:id="rId7"/>
    <p:sldLayoutId id="2147484231" r:id="rId8"/>
    <p:sldLayoutId id="2147484232" r:id="rId9"/>
    <p:sldLayoutId id="2147484233" r:id="rId10"/>
    <p:sldLayoutId id="2147484234" r:id="rId11"/>
    <p:sldLayoutId id="2147484236" r:id="rId12"/>
    <p:sldLayoutId id="2147484237" r:id="rId13"/>
    <p:sldLayoutId id="2147484238" r:id="rId14"/>
    <p:sldLayoutId id="2147484239" r:id="rId15"/>
    <p:sldLayoutId id="2147484240" r:id="rId16"/>
    <p:sldLayoutId id="2147484241" r:id="rId17"/>
    <p:sldLayoutId id="2147484243" r:id="rId18"/>
    <p:sldLayoutId id="2147484244" r:id="rId19"/>
    <p:sldLayoutId id="2147484247" r:id="rId20"/>
    <p:sldLayoutId id="2147484250" r:id="rId21"/>
    <p:sldLayoutId id="2147484253" r:id="rId22"/>
    <p:sldLayoutId id="2147484256" r:id="rId2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+mj-lt"/>
          <a:ea typeface="+mj-ea"/>
          <a:cs typeface="Helvetica"/>
        </a:defRPr>
      </a:lvl1pPr>
    </p:titleStyle>
    <p:bodyStyle>
      <a:lvl1pPr marL="225425" indent="-225425" algn="l" defTabSz="457200" rtl="0" eaLnBrk="1" latinLnBrk="0" hangingPunct="1">
        <a:spcBef>
          <a:spcPct val="20000"/>
        </a:spcBef>
        <a:buFont typeface="Arial"/>
        <a:buChar char="•"/>
        <a:defRPr sz="1400" b="1" kern="1200">
          <a:solidFill>
            <a:schemeClr val="tx1"/>
          </a:solidFill>
          <a:latin typeface="+mj-lt"/>
          <a:ea typeface="+mn-ea"/>
          <a:cs typeface="Helvetica"/>
        </a:defRPr>
      </a:lvl1pPr>
      <a:lvl2pPr marL="512763" indent="-287338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j-lt"/>
          <a:ea typeface="+mn-ea"/>
          <a:cs typeface="Helvetica"/>
        </a:defRPr>
      </a:lvl2pPr>
      <a:lvl3pPr marL="687388" indent="-174625" algn="l" defTabSz="457200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j-lt"/>
          <a:ea typeface="+mn-ea"/>
          <a:cs typeface="Helvetica"/>
        </a:defRPr>
      </a:lvl3pPr>
      <a:lvl4pPr marL="1087438" indent="-347663" algn="l" defTabSz="457200" rtl="0" eaLnBrk="1" latinLnBrk="0" hangingPunct="1">
        <a:spcBef>
          <a:spcPct val="20000"/>
        </a:spcBef>
        <a:buFont typeface="Arial"/>
        <a:buChar char="–"/>
        <a:tabLst/>
        <a:defRPr lang="en-US" sz="1000" kern="1200" dirty="0" smtClean="0">
          <a:solidFill>
            <a:schemeClr val="tx1"/>
          </a:solidFill>
          <a:latin typeface="+mj-lt"/>
          <a:ea typeface="+mn-ea"/>
          <a:cs typeface="Helvetica"/>
        </a:defRPr>
      </a:lvl4pPr>
      <a:lvl5pPr marL="1312863" indent="-225425" algn="l" defTabSz="457200" rtl="0" eaLnBrk="1" latinLnBrk="0" hangingPunct="1">
        <a:spcBef>
          <a:spcPct val="20000"/>
        </a:spcBef>
        <a:buFont typeface="Arial"/>
        <a:buChar char="»"/>
        <a:defRPr sz="800" kern="1200">
          <a:solidFill>
            <a:schemeClr val="tx1"/>
          </a:solidFill>
          <a:latin typeface="+mj-lt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0"/>
            </p:custDataLst>
            <p:extLst/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63" name="think-cell Slide" r:id="rId11" imgW="270" imgH="270" progId="TCLayout.ActiveDocument.1">
                  <p:embed/>
                </p:oleObj>
              </mc:Choice>
              <mc:Fallback>
                <p:oleObj name="think-cell Slide" r:id="rId11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7" name="Picture 8" descr="bottombanner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84927"/>
            <a:ext cx="91440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272" name="Picture 2072"/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59" y="197334"/>
            <a:ext cx="2257133" cy="49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0" y="921279"/>
            <a:ext cx="9144000" cy="0"/>
          </a:xfrm>
          <a:prstGeom prst="line">
            <a:avLst/>
          </a:prstGeom>
          <a:ln w="6350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85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1" r:id="rId1"/>
    <p:sldLayoutId id="2147484492" r:id="rId2"/>
    <p:sldLayoutId id="2147484493" r:id="rId3"/>
    <p:sldLayoutId id="2147484494" r:id="rId4"/>
    <p:sldLayoutId id="2147484496" r:id="rId5"/>
    <p:sldLayoutId id="2147484497" r:id="rId6"/>
    <p:sldLayoutId id="2147484498" r:id="rId7"/>
  </p:sldLayoutIdLst>
  <p:hf hdr="0" ftr="0" dt="0"/>
  <p:txStyles>
    <p:titleStyle>
      <a:lvl1pPr algn="r" defTabSz="342860" rtl="0" eaLnBrk="1" fontAlgn="base" hangingPunct="1">
        <a:lnSpc>
          <a:spcPts val="2100"/>
        </a:lnSpc>
        <a:spcBef>
          <a:spcPct val="0"/>
        </a:spcBef>
        <a:spcAft>
          <a:spcPct val="0"/>
        </a:spcAft>
        <a:defRPr sz="2100" kern="1200">
          <a:solidFill>
            <a:srgbClr val="004487"/>
          </a:solidFill>
          <a:latin typeface="+mj-lt"/>
          <a:ea typeface="ＭＳ Ｐゴシック" charset="-128"/>
          <a:cs typeface="ＭＳ Ｐゴシック" charset="-128"/>
        </a:defRPr>
      </a:lvl1pPr>
      <a:lvl2pPr algn="r" defTabSz="342860" rtl="0" eaLnBrk="1" fontAlgn="base" hangingPunct="1">
        <a:lnSpc>
          <a:spcPts val="2100"/>
        </a:lnSpc>
        <a:spcBef>
          <a:spcPct val="0"/>
        </a:spcBef>
        <a:spcAft>
          <a:spcPct val="0"/>
        </a:spcAft>
        <a:defRPr sz="2100">
          <a:solidFill>
            <a:srgbClr val="004487"/>
          </a:solidFill>
          <a:latin typeface="Arial" charset="0"/>
          <a:ea typeface="ＭＳ Ｐゴシック" charset="-128"/>
          <a:cs typeface="ＭＳ Ｐゴシック" charset="-128"/>
        </a:defRPr>
      </a:lvl2pPr>
      <a:lvl3pPr algn="r" defTabSz="342860" rtl="0" eaLnBrk="1" fontAlgn="base" hangingPunct="1">
        <a:lnSpc>
          <a:spcPts val="2100"/>
        </a:lnSpc>
        <a:spcBef>
          <a:spcPct val="0"/>
        </a:spcBef>
        <a:spcAft>
          <a:spcPct val="0"/>
        </a:spcAft>
        <a:defRPr sz="2100">
          <a:solidFill>
            <a:srgbClr val="004487"/>
          </a:solidFill>
          <a:latin typeface="Arial" charset="0"/>
          <a:ea typeface="ＭＳ Ｐゴシック" charset="-128"/>
          <a:cs typeface="ＭＳ Ｐゴシック" charset="-128"/>
        </a:defRPr>
      </a:lvl3pPr>
      <a:lvl4pPr algn="r" defTabSz="342860" rtl="0" eaLnBrk="1" fontAlgn="base" hangingPunct="1">
        <a:lnSpc>
          <a:spcPts val="2100"/>
        </a:lnSpc>
        <a:spcBef>
          <a:spcPct val="0"/>
        </a:spcBef>
        <a:spcAft>
          <a:spcPct val="0"/>
        </a:spcAft>
        <a:defRPr sz="2100">
          <a:solidFill>
            <a:srgbClr val="004487"/>
          </a:solidFill>
          <a:latin typeface="Arial" charset="0"/>
          <a:ea typeface="ＭＳ Ｐゴシック" charset="-128"/>
          <a:cs typeface="ＭＳ Ｐゴシック" charset="-128"/>
        </a:defRPr>
      </a:lvl4pPr>
      <a:lvl5pPr algn="r" defTabSz="342860" rtl="0" eaLnBrk="1" fontAlgn="base" hangingPunct="1">
        <a:lnSpc>
          <a:spcPts val="2100"/>
        </a:lnSpc>
        <a:spcBef>
          <a:spcPct val="0"/>
        </a:spcBef>
        <a:spcAft>
          <a:spcPct val="0"/>
        </a:spcAft>
        <a:defRPr sz="2100">
          <a:solidFill>
            <a:srgbClr val="004487"/>
          </a:solidFill>
          <a:latin typeface="Arial" charset="0"/>
          <a:ea typeface="ＭＳ Ｐゴシック" charset="-128"/>
          <a:cs typeface="ＭＳ Ｐゴシック" charset="-128"/>
        </a:defRPr>
      </a:lvl5pPr>
      <a:lvl6pPr marL="342860" algn="r" defTabSz="342860" rtl="0" eaLnBrk="1" fontAlgn="base" hangingPunct="1">
        <a:lnSpc>
          <a:spcPts val="2100"/>
        </a:lnSpc>
        <a:spcBef>
          <a:spcPct val="0"/>
        </a:spcBef>
        <a:spcAft>
          <a:spcPct val="0"/>
        </a:spcAft>
        <a:defRPr sz="2100">
          <a:solidFill>
            <a:srgbClr val="004487"/>
          </a:solidFill>
          <a:latin typeface="Arial" charset="0"/>
          <a:ea typeface="ＭＳ Ｐゴシック" charset="-128"/>
          <a:cs typeface="ＭＳ Ｐゴシック" charset="-128"/>
        </a:defRPr>
      </a:lvl6pPr>
      <a:lvl7pPr marL="685720" algn="r" defTabSz="342860" rtl="0" eaLnBrk="1" fontAlgn="base" hangingPunct="1">
        <a:lnSpc>
          <a:spcPts val="2100"/>
        </a:lnSpc>
        <a:spcBef>
          <a:spcPct val="0"/>
        </a:spcBef>
        <a:spcAft>
          <a:spcPct val="0"/>
        </a:spcAft>
        <a:defRPr sz="2100">
          <a:solidFill>
            <a:srgbClr val="004487"/>
          </a:solidFill>
          <a:latin typeface="Arial" charset="0"/>
          <a:ea typeface="ＭＳ Ｐゴシック" charset="-128"/>
          <a:cs typeface="ＭＳ Ｐゴシック" charset="-128"/>
        </a:defRPr>
      </a:lvl7pPr>
      <a:lvl8pPr marL="1028580" algn="r" defTabSz="342860" rtl="0" eaLnBrk="1" fontAlgn="base" hangingPunct="1">
        <a:lnSpc>
          <a:spcPts val="2100"/>
        </a:lnSpc>
        <a:spcBef>
          <a:spcPct val="0"/>
        </a:spcBef>
        <a:spcAft>
          <a:spcPct val="0"/>
        </a:spcAft>
        <a:defRPr sz="2100">
          <a:solidFill>
            <a:srgbClr val="004487"/>
          </a:solidFill>
          <a:latin typeface="Arial" charset="0"/>
          <a:ea typeface="ＭＳ Ｐゴシック" charset="-128"/>
          <a:cs typeface="ＭＳ Ｐゴシック" charset="-128"/>
        </a:defRPr>
      </a:lvl8pPr>
      <a:lvl9pPr marL="1371440" algn="r" defTabSz="342860" rtl="0" eaLnBrk="1" fontAlgn="base" hangingPunct="1">
        <a:lnSpc>
          <a:spcPts val="2100"/>
        </a:lnSpc>
        <a:spcBef>
          <a:spcPct val="0"/>
        </a:spcBef>
        <a:spcAft>
          <a:spcPct val="0"/>
        </a:spcAft>
        <a:defRPr sz="2100">
          <a:solidFill>
            <a:srgbClr val="004487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191669" indent="-122621" algn="l" defTabSz="342860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15"/>
        </a:buBlip>
        <a:defRPr sz="1500" b="1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417861" indent="-142859" algn="l" defTabSz="342860" rtl="0" eaLnBrk="1" fontAlgn="base" hangingPunct="1">
        <a:spcBef>
          <a:spcPct val="20000"/>
        </a:spcBef>
        <a:spcAft>
          <a:spcPct val="0"/>
        </a:spcAft>
        <a:buSzPct val="116000"/>
        <a:buBlip>
          <a:blip r:embed="rId15"/>
        </a:buBlip>
        <a:defRPr b="1" kern="1200">
          <a:solidFill>
            <a:srgbClr val="404040"/>
          </a:solidFill>
          <a:latin typeface="+mn-lt"/>
          <a:ea typeface="ＭＳ Ｐゴシック" charset="-128"/>
          <a:cs typeface="+mn-cs"/>
        </a:defRPr>
      </a:lvl2pPr>
      <a:lvl3pPr marL="651196" indent="-102382" algn="l" defTabSz="342860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15"/>
        </a:buBlip>
        <a:defRPr b="1" kern="1200">
          <a:solidFill>
            <a:srgbClr val="404040"/>
          </a:solidFill>
          <a:latin typeface="+mn-lt"/>
          <a:ea typeface="ＭＳ Ｐゴシック" charset="-128"/>
          <a:cs typeface="+mn-cs"/>
        </a:defRPr>
      </a:lvl3pPr>
      <a:lvl4pPr marL="857150" indent="-102382" algn="l" defTabSz="342860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15"/>
        </a:buBlip>
        <a:defRPr b="1" kern="1200">
          <a:solidFill>
            <a:srgbClr val="404040"/>
          </a:solidFill>
          <a:latin typeface="+mn-lt"/>
          <a:ea typeface="ＭＳ Ｐゴシック" charset="-128"/>
          <a:cs typeface="+mn-cs"/>
        </a:defRPr>
      </a:lvl4pPr>
      <a:lvl5pPr marL="1061914" indent="-102382" algn="l" defTabSz="342860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15"/>
        </a:buBlip>
        <a:defRPr b="1" kern="1200">
          <a:solidFill>
            <a:srgbClr val="404040"/>
          </a:solidFill>
          <a:latin typeface="+mn-lt"/>
          <a:ea typeface="ＭＳ Ｐゴシック" charset="-128"/>
          <a:cs typeface="+mn-cs"/>
        </a:defRPr>
      </a:lvl5pPr>
      <a:lvl6pPr marL="1885730" indent="-171430" algn="l" defTabSz="34286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90" indent="-171430" algn="l" defTabSz="34286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49" indent="-171430" algn="l" defTabSz="34286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10" indent="-171430" algn="l" defTabSz="34286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6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0" algn="l" defTabSz="34286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20" algn="l" defTabSz="34286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80" algn="l" defTabSz="34286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40" algn="l" defTabSz="34286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00" algn="l" defTabSz="34286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59" algn="l" defTabSz="34286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20" algn="l" defTabSz="34286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79" algn="l" defTabSz="34286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7547" y="1608490"/>
            <a:ext cx="4283040" cy="1470025"/>
          </a:xfrm>
        </p:spPr>
        <p:txBody>
          <a:bodyPr>
            <a:normAutofit/>
          </a:bodyPr>
          <a:lstStyle/>
          <a:p>
            <a:r>
              <a:rPr lang="en-US" sz="3200" dirty="0"/>
              <a:t>Irradiance Meter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07547" y="3268577"/>
            <a:ext cx="428304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Alex Polyanskiy</a:t>
            </a:r>
          </a:p>
          <a:p>
            <a:endParaRPr lang="en-US" sz="2400" dirty="0"/>
          </a:p>
          <a:p>
            <a:r>
              <a:rPr lang="en-US" sz="2400" dirty="0"/>
              <a:t>Montana State University</a:t>
            </a:r>
          </a:p>
          <a:p>
            <a:endParaRPr lang="en-US" sz="2400" dirty="0"/>
          </a:p>
          <a:p>
            <a:r>
              <a:rPr lang="en-US" sz="2400" dirty="0"/>
              <a:t>Bozeman, MT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240BD-E4F3-45D6-BFAC-E6554569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247E-681B-5C40-9F89-B52B0E81D8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35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48AAC-23B1-4330-8862-C32F80EA4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Measuring Solar Irradiance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0F4BB8-F1B1-4437-BCBB-1B3D95AC2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458" y="1020954"/>
                <a:ext cx="8222742" cy="804862"/>
              </a:xfrm>
            </p:spPr>
            <p:txBody>
              <a:bodyPr/>
              <a:lstStyle/>
              <a:p>
                <a:r>
                  <a:rPr lang="en-US" dirty="0"/>
                  <a:t>Solar Irradiance is radiant flux (power) per unit area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) received from the sun</a:t>
                </a:r>
              </a:p>
              <a:p>
                <a:r>
                  <a:rPr lang="en-US" dirty="0"/>
                  <a:t>A pyranometer measure global irradiance (direct + diffused)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0F4BB8-F1B1-4437-BCBB-1B3D95AC2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458" y="1020954"/>
                <a:ext cx="8222742" cy="804862"/>
              </a:xfrm>
              <a:blipFill>
                <a:blip r:embed="rId2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DD521EE-6A48-4A1B-97EC-20E0AC18D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269020"/>
              </p:ext>
            </p:extLst>
          </p:nvPr>
        </p:nvGraphicFramePr>
        <p:xfrm>
          <a:off x="235458" y="1825816"/>
          <a:ext cx="8679942" cy="4724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3314">
                  <a:extLst>
                    <a:ext uri="{9D8B030D-6E8A-4147-A177-3AD203B41FA5}">
                      <a16:colId xmlns:a16="http://schemas.microsoft.com/office/drawing/2014/main" val="2821731877"/>
                    </a:ext>
                  </a:extLst>
                </a:gridCol>
                <a:gridCol w="2893314">
                  <a:extLst>
                    <a:ext uri="{9D8B030D-6E8A-4147-A177-3AD203B41FA5}">
                      <a16:colId xmlns:a16="http://schemas.microsoft.com/office/drawing/2014/main" val="3248288266"/>
                    </a:ext>
                  </a:extLst>
                </a:gridCol>
                <a:gridCol w="2893314">
                  <a:extLst>
                    <a:ext uri="{9D8B030D-6E8A-4147-A177-3AD203B41FA5}">
                      <a16:colId xmlns:a16="http://schemas.microsoft.com/office/drawing/2014/main" val="4250463160"/>
                    </a:ext>
                  </a:extLst>
                </a:gridCol>
              </a:tblGrid>
              <a:tr h="436668">
                <a:tc>
                  <a:txBody>
                    <a:bodyPr/>
                    <a:lstStyle/>
                    <a:p>
                      <a:r>
                        <a:rPr lang="en-US" dirty="0"/>
                        <a:t>Thermopile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Photodiode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 Cell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24916"/>
                  </a:ext>
                </a:extLst>
              </a:tr>
              <a:tr h="428781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Flat Spectral Response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Highest Accuracy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Most Expensive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Not used in handheld 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Spectrally Selective, not what a panel sees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Least Accurate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Least Expensive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Requires angle correction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Closely matches PV panel spectral response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Accurate to PV Panels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Cost depends on the Cell Calibration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Sees what a solar panel sees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62847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406FE0F-511C-4CA3-9476-F040699C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30" y="4480749"/>
            <a:ext cx="2703939" cy="1806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E5AE1E-D83E-4BDE-A310-674E13E7D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333" y="4319199"/>
            <a:ext cx="2129333" cy="2129333"/>
          </a:xfrm>
          <a:prstGeom prst="rect">
            <a:avLst/>
          </a:prstGeom>
        </p:spPr>
      </p:pic>
      <p:pic>
        <p:nvPicPr>
          <p:cNvPr id="75778" name="Picture 2" descr="Image result for reference cell solar">
            <a:extLst>
              <a:ext uri="{FF2B5EF4-FFF2-40B4-BE49-F238E27FC236}">
                <a16:creationId xmlns:a16="http://schemas.microsoft.com/office/drawing/2014/main" id="{18D51A44-87E5-4646-9DD0-3FB4CBCDE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030" y="4627038"/>
            <a:ext cx="2705142" cy="151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0B74FB-0BB9-44BF-A184-2C5593E3FC96}"/>
              </a:ext>
            </a:extLst>
          </p:cNvPr>
          <p:cNvSpPr txBox="1"/>
          <p:nvPr/>
        </p:nvSpPr>
        <p:spPr>
          <a:xfrm>
            <a:off x="8360857" y="6501286"/>
            <a:ext cx="387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71453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A7D61-C125-420C-9EF4-4F510CBF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458" y="328551"/>
            <a:ext cx="7445502" cy="549274"/>
          </a:xfrm>
        </p:spPr>
        <p:txBody>
          <a:bodyPr/>
          <a:lstStyle/>
          <a:p>
            <a:r>
              <a:rPr lang="en-US" sz="3200" dirty="0"/>
              <a:t>First Design</a:t>
            </a:r>
          </a:p>
        </p:txBody>
      </p:sp>
      <p:pic>
        <p:nvPicPr>
          <p:cNvPr id="76802" name="Picture 2" descr="463375144173500471633452">
            <a:extLst>
              <a:ext uri="{FF2B5EF4-FFF2-40B4-BE49-F238E27FC236}">
                <a16:creationId xmlns:a16="http://schemas.microsoft.com/office/drawing/2014/main" id="{EEBC88B7-C761-4CF8-A017-00B3D1C82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9699" r="8396" b="4628"/>
          <a:stretch/>
        </p:blipFill>
        <p:spPr bwMode="auto">
          <a:xfrm>
            <a:off x="2670928" y="3626236"/>
            <a:ext cx="3991708" cy="302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5F0B3F-EB76-48E3-89E7-48C787D934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782" y="976992"/>
            <a:ext cx="4572000" cy="2549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5606FD-64E1-4657-84E6-036592422AA7}"/>
              </a:ext>
            </a:extLst>
          </p:cNvPr>
          <p:cNvSpPr txBox="1"/>
          <p:nvPr/>
        </p:nvSpPr>
        <p:spPr>
          <a:xfrm>
            <a:off x="745258" y="5623809"/>
            <a:ext cx="181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Microcontroller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B887A-44E6-4412-8E25-7566CE69C3C6}"/>
              </a:ext>
            </a:extLst>
          </p:cNvPr>
          <p:cNvSpPr txBox="1"/>
          <p:nvPr/>
        </p:nvSpPr>
        <p:spPr>
          <a:xfrm>
            <a:off x="5564082" y="4079048"/>
            <a:ext cx="128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Solar Cell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38A7FC-F2EA-4301-919E-D158AD7D00A2}"/>
              </a:ext>
            </a:extLst>
          </p:cNvPr>
          <p:cNvSpPr txBox="1"/>
          <p:nvPr/>
        </p:nvSpPr>
        <p:spPr>
          <a:xfrm>
            <a:off x="5807450" y="6307955"/>
            <a:ext cx="1422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Inclinometer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5883E-B701-464C-84EA-745CE8812F87}"/>
              </a:ext>
            </a:extLst>
          </p:cNvPr>
          <p:cNvSpPr txBox="1"/>
          <p:nvPr/>
        </p:nvSpPr>
        <p:spPr>
          <a:xfrm>
            <a:off x="366222" y="5138283"/>
            <a:ext cx="2190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Temperature Sensor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5DC92-5767-4FAF-853C-7E28D8A7541B}"/>
              </a:ext>
            </a:extLst>
          </p:cNvPr>
          <p:cNvSpPr txBox="1"/>
          <p:nvPr/>
        </p:nvSpPr>
        <p:spPr>
          <a:xfrm>
            <a:off x="3780914" y="6388182"/>
            <a:ext cx="770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LCD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5F6082-41F1-4C3E-A87D-5D0F9D574B74}"/>
              </a:ext>
            </a:extLst>
          </p:cNvPr>
          <p:cNvSpPr/>
          <p:nvPr/>
        </p:nvSpPr>
        <p:spPr>
          <a:xfrm>
            <a:off x="4166348" y="4309453"/>
            <a:ext cx="844061" cy="567637"/>
          </a:xfrm>
          <a:prstGeom prst="ellipse">
            <a:avLst/>
          </a:prstGeom>
          <a:noFill/>
          <a:ln w="28575">
            <a:solidFill>
              <a:srgbClr val="FFC3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D9215A-877D-4D08-8721-B967E8FFD326}"/>
              </a:ext>
            </a:extLst>
          </p:cNvPr>
          <p:cNvCxnSpPr>
            <a:stCxn id="11" idx="3"/>
          </p:cNvCxnSpPr>
          <p:nvPr/>
        </p:nvCxnSpPr>
        <p:spPr>
          <a:xfrm flipV="1">
            <a:off x="2556474" y="4712677"/>
            <a:ext cx="1609874" cy="594883"/>
          </a:xfrm>
          <a:prstGeom prst="straightConnector1">
            <a:avLst/>
          </a:prstGeom>
          <a:ln w="38100">
            <a:solidFill>
              <a:srgbClr val="FFC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211F7D-30EB-4A7D-828C-4E1D710B8715}"/>
              </a:ext>
            </a:extLst>
          </p:cNvPr>
          <p:cNvCxnSpPr>
            <a:stCxn id="8" idx="3"/>
          </p:cNvCxnSpPr>
          <p:nvPr/>
        </p:nvCxnSpPr>
        <p:spPr>
          <a:xfrm flipV="1">
            <a:off x="2556474" y="5710784"/>
            <a:ext cx="1452819" cy="82302"/>
          </a:xfrm>
          <a:prstGeom prst="straightConnector1">
            <a:avLst/>
          </a:prstGeom>
          <a:ln w="38100">
            <a:solidFill>
              <a:srgbClr val="FFC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0B8EB3-E633-46DA-98CF-2F3376F6889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551781" y="6307955"/>
            <a:ext cx="458628" cy="249504"/>
          </a:xfrm>
          <a:prstGeom prst="straightConnector1">
            <a:avLst/>
          </a:prstGeom>
          <a:ln w="38100">
            <a:solidFill>
              <a:srgbClr val="FFC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584171-F808-43D0-B860-CD97F790DAE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781276" y="5710784"/>
            <a:ext cx="26174" cy="766448"/>
          </a:xfrm>
          <a:prstGeom prst="straightConnector1">
            <a:avLst/>
          </a:prstGeom>
          <a:ln w="38100">
            <a:solidFill>
              <a:srgbClr val="FFC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F52182-FFFC-4FBB-984C-44E46C0FCFC9}"/>
              </a:ext>
            </a:extLst>
          </p:cNvPr>
          <p:cNvCxnSpPr>
            <a:stCxn id="9" idx="1"/>
          </p:cNvCxnSpPr>
          <p:nvPr/>
        </p:nvCxnSpPr>
        <p:spPr>
          <a:xfrm flipH="1">
            <a:off x="5380893" y="4248325"/>
            <a:ext cx="183189" cy="169277"/>
          </a:xfrm>
          <a:prstGeom prst="straightConnector1">
            <a:avLst/>
          </a:prstGeom>
          <a:ln w="38100">
            <a:solidFill>
              <a:srgbClr val="FFC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40BCBA1-3925-462E-87CA-A04FEA720903}"/>
              </a:ext>
            </a:extLst>
          </p:cNvPr>
          <p:cNvSpPr/>
          <p:nvPr/>
        </p:nvSpPr>
        <p:spPr>
          <a:xfrm>
            <a:off x="4781095" y="1669972"/>
            <a:ext cx="562708" cy="436909"/>
          </a:xfrm>
          <a:prstGeom prst="ellipse">
            <a:avLst/>
          </a:prstGeom>
          <a:noFill/>
          <a:ln w="38100">
            <a:solidFill>
              <a:srgbClr val="FFC3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243FE2-FE5E-470E-956B-8E7DB3950D25}"/>
              </a:ext>
            </a:extLst>
          </p:cNvPr>
          <p:cNvCxnSpPr>
            <a:stCxn id="11" idx="3"/>
            <a:endCxn id="26" idx="3"/>
          </p:cNvCxnSpPr>
          <p:nvPr/>
        </p:nvCxnSpPr>
        <p:spPr>
          <a:xfrm flipV="1">
            <a:off x="2556474" y="2042897"/>
            <a:ext cx="2307028" cy="3264663"/>
          </a:xfrm>
          <a:prstGeom prst="straightConnector1">
            <a:avLst/>
          </a:prstGeom>
          <a:ln w="38100">
            <a:solidFill>
              <a:srgbClr val="FFC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804" name="Picture 4" descr="Image result for kicad logo">
            <a:extLst>
              <a:ext uri="{FF2B5EF4-FFF2-40B4-BE49-F238E27FC236}">
                <a16:creationId xmlns:a16="http://schemas.microsoft.com/office/drawing/2014/main" id="{8B5EE02D-E3EC-4E1F-9BF8-65564CE91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395" y="1150385"/>
            <a:ext cx="1805912" cy="73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3134A-3BA5-4FAD-B46F-BCAF93C149E8}"/>
              </a:ext>
            </a:extLst>
          </p:cNvPr>
          <p:cNvCxnSpPr>
            <a:stCxn id="9" idx="0"/>
          </p:cNvCxnSpPr>
          <p:nvPr/>
        </p:nvCxnSpPr>
        <p:spPr>
          <a:xfrm flipV="1">
            <a:off x="6205921" y="2479431"/>
            <a:ext cx="159710" cy="15996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9D8FD0F-A408-47C3-B31A-83B2A1D513DB}"/>
              </a:ext>
            </a:extLst>
          </p:cNvPr>
          <p:cNvSpPr txBox="1"/>
          <p:nvPr/>
        </p:nvSpPr>
        <p:spPr>
          <a:xfrm>
            <a:off x="8331156" y="6508009"/>
            <a:ext cx="424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60868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23A55-1F8A-4375-BCF3-16ACAD8C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D74D92-AA1F-4527-8EA8-9BF816F43D61}"/>
              </a:ext>
            </a:extLst>
          </p:cNvPr>
          <p:cNvSpPr txBox="1"/>
          <p:nvPr/>
        </p:nvSpPr>
        <p:spPr>
          <a:xfrm>
            <a:off x="8343899" y="6534618"/>
            <a:ext cx="378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07644B0-5020-4DC8-A657-08690365A2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8849035"/>
              </p:ext>
            </p:extLst>
          </p:nvPr>
        </p:nvGraphicFramePr>
        <p:xfrm>
          <a:off x="803793" y="921543"/>
          <a:ext cx="7536413" cy="5607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77450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72720-B26B-4824-97C0-22B127AA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Model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0FF970-A3CD-4C3D-B45C-2935835F88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24798" y="2778310"/>
            <a:ext cx="5379604" cy="2122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66B70-DF6E-42DE-8BF1-51A8FC01EF05}"/>
              </a:ext>
            </a:extLst>
          </p:cNvPr>
          <p:cNvSpPr txBox="1"/>
          <p:nvPr/>
        </p:nvSpPr>
        <p:spPr>
          <a:xfrm>
            <a:off x="1960210" y="3028978"/>
            <a:ext cx="674099" cy="3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DD852-CC6B-4D57-AC58-E60E51192C98}"/>
              </a:ext>
            </a:extLst>
          </p:cNvPr>
          <p:cNvSpPr txBox="1"/>
          <p:nvPr/>
        </p:nvSpPr>
        <p:spPr>
          <a:xfrm>
            <a:off x="714644" y="3398255"/>
            <a:ext cx="158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Solar Cell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127598-907A-425E-A01B-79176037E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5" y="3798332"/>
            <a:ext cx="5785338" cy="27993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FA0965-3AC7-4E60-A4E6-A18D52F10EEF}"/>
              </a:ext>
            </a:extLst>
          </p:cNvPr>
          <p:cNvSpPr txBox="1"/>
          <p:nvPr/>
        </p:nvSpPr>
        <p:spPr>
          <a:xfrm>
            <a:off x="2423011" y="3376302"/>
            <a:ext cx="1204547" cy="3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Bluetooth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F255B-975C-483A-98B6-89DA3561E3ED}"/>
              </a:ext>
            </a:extLst>
          </p:cNvPr>
          <p:cNvSpPr txBox="1"/>
          <p:nvPr/>
        </p:nvSpPr>
        <p:spPr>
          <a:xfrm>
            <a:off x="3627558" y="3024555"/>
            <a:ext cx="110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75D5AD-2D85-4C4A-9126-2ED394F68932}"/>
              </a:ext>
            </a:extLst>
          </p:cNvPr>
          <p:cNvSpPr txBox="1"/>
          <p:nvPr/>
        </p:nvSpPr>
        <p:spPr>
          <a:xfrm>
            <a:off x="1244779" y="6055859"/>
            <a:ext cx="212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Mounting Holes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B1304C-3E59-4805-B4C1-3BEE1E57E258}"/>
              </a:ext>
            </a:extLst>
          </p:cNvPr>
          <p:cNvSpPr txBox="1"/>
          <p:nvPr/>
        </p:nvSpPr>
        <p:spPr>
          <a:xfrm>
            <a:off x="4374366" y="3376247"/>
            <a:ext cx="170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Thermocouple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667419-485A-471F-8EBF-D1BB12B62868}"/>
              </a:ext>
            </a:extLst>
          </p:cNvPr>
          <p:cNvCxnSpPr>
            <a:stCxn id="9" idx="2"/>
          </p:cNvCxnSpPr>
          <p:nvPr/>
        </p:nvCxnSpPr>
        <p:spPr>
          <a:xfrm>
            <a:off x="1505952" y="3767587"/>
            <a:ext cx="0" cy="8923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F3E619-4AAF-415B-A6CA-113C9E6F5554}"/>
              </a:ext>
            </a:extLst>
          </p:cNvPr>
          <p:cNvCxnSpPr>
            <a:stCxn id="8" idx="2"/>
          </p:cNvCxnSpPr>
          <p:nvPr/>
        </p:nvCxnSpPr>
        <p:spPr>
          <a:xfrm>
            <a:off x="2297260" y="3398255"/>
            <a:ext cx="234925" cy="1059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43AF12-F7EF-4253-A360-20169586939F}"/>
              </a:ext>
            </a:extLst>
          </p:cNvPr>
          <p:cNvCxnSpPr>
            <a:stCxn id="12" idx="2"/>
          </p:cNvCxnSpPr>
          <p:nvPr/>
        </p:nvCxnSpPr>
        <p:spPr>
          <a:xfrm>
            <a:off x="3025285" y="3745579"/>
            <a:ext cx="102163" cy="9143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4EFCD3-C4B1-4E87-8A82-F511D78B4895}"/>
              </a:ext>
            </a:extLst>
          </p:cNvPr>
          <p:cNvCxnSpPr>
            <a:stCxn id="13" idx="2"/>
          </p:cNvCxnSpPr>
          <p:nvPr/>
        </p:nvCxnSpPr>
        <p:spPr>
          <a:xfrm>
            <a:off x="4181281" y="3393887"/>
            <a:ext cx="0" cy="22575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168136-9291-4272-95F5-67CA072D6C01}"/>
              </a:ext>
            </a:extLst>
          </p:cNvPr>
          <p:cNvCxnSpPr>
            <a:stCxn id="13" idx="2"/>
          </p:cNvCxnSpPr>
          <p:nvPr/>
        </p:nvCxnSpPr>
        <p:spPr>
          <a:xfrm>
            <a:off x="4181281" y="3393887"/>
            <a:ext cx="74196" cy="1995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9D713A-DF60-421C-9BCF-0B80976492FE}"/>
              </a:ext>
            </a:extLst>
          </p:cNvPr>
          <p:cNvCxnSpPr>
            <a:stCxn id="13" idx="2"/>
          </p:cNvCxnSpPr>
          <p:nvPr/>
        </p:nvCxnSpPr>
        <p:spPr>
          <a:xfrm>
            <a:off x="4181281" y="3393887"/>
            <a:ext cx="193085" cy="1679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2419C2-CF17-4356-A9AE-A3918289BED8}"/>
              </a:ext>
            </a:extLst>
          </p:cNvPr>
          <p:cNvCxnSpPr>
            <a:stCxn id="15" idx="2"/>
          </p:cNvCxnSpPr>
          <p:nvPr/>
        </p:nvCxnSpPr>
        <p:spPr>
          <a:xfrm flipH="1">
            <a:off x="5029200" y="3745579"/>
            <a:ext cx="198943" cy="13275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BFBAB6-B4C5-4D91-A30A-9D589FAA3695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1380392" y="5583115"/>
            <a:ext cx="925725" cy="472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5BA6337-59AC-4E60-93D9-8A6D22692C63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2074985" y="4391786"/>
            <a:ext cx="231132" cy="16640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8E723E-F530-43FC-B6F5-5FB36F90B1BF}"/>
              </a:ext>
            </a:extLst>
          </p:cNvPr>
          <p:cNvCxnSpPr/>
          <p:nvPr/>
        </p:nvCxnSpPr>
        <p:spPr>
          <a:xfrm>
            <a:off x="2306116" y="6055859"/>
            <a:ext cx="3329753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8F1C4DC-9D57-4FEF-BB65-4C84F5AEDA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51" y="1132050"/>
            <a:ext cx="4856518" cy="196796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6DE6D1-F964-465B-A5EF-AF99A680545C}"/>
              </a:ext>
            </a:extLst>
          </p:cNvPr>
          <p:cNvCxnSpPr>
            <a:stCxn id="9" idx="0"/>
          </p:cNvCxnSpPr>
          <p:nvPr/>
        </p:nvCxnSpPr>
        <p:spPr>
          <a:xfrm flipV="1">
            <a:off x="1505952" y="1937758"/>
            <a:ext cx="384394" cy="14604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950CD4-018C-474B-9CA8-643E03D5B3D2}"/>
              </a:ext>
            </a:extLst>
          </p:cNvPr>
          <p:cNvCxnSpPr/>
          <p:nvPr/>
        </p:nvCxnSpPr>
        <p:spPr>
          <a:xfrm flipV="1">
            <a:off x="2297260" y="2013438"/>
            <a:ext cx="337049" cy="1011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41F2D2-7E19-4921-88FE-07DE603C1A68}"/>
              </a:ext>
            </a:extLst>
          </p:cNvPr>
          <p:cNvCxnSpPr/>
          <p:nvPr/>
        </p:nvCxnSpPr>
        <p:spPr>
          <a:xfrm flipH="1" flipV="1">
            <a:off x="3627558" y="2118946"/>
            <a:ext cx="553723" cy="9056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A9DC5B-A9AD-4E7B-98C8-5E947765C845}"/>
              </a:ext>
            </a:extLst>
          </p:cNvPr>
          <p:cNvCxnSpPr/>
          <p:nvPr/>
        </p:nvCxnSpPr>
        <p:spPr>
          <a:xfrm flipH="1" flipV="1">
            <a:off x="3727938" y="2013438"/>
            <a:ext cx="453343" cy="1011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8E645D2-A29A-450E-8E96-0E149191DEC7}"/>
              </a:ext>
            </a:extLst>
          </p:cNvPr>
          <p:cNvCxnSpPr/>
          <p:nvPr/>
        </p:nvCxnSpPr>
        <p:spPr>
          <a:xfrm flipH="1" flipV="1">
            <a:off x="3833446" y="1937758"/>
            <a:ext cx="347835" cy="10867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28C7356-29BE-4299-AF4C-39C59E483FB4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4967654" y="2365131"/>
            <a:ext cx="260489" cy="10111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558C75-6828-459C-B3E4-45E1D502F7CB}"/>
              </a:ext>
            </a:extLst>
          </p:cNvPr>
          <p:cNvSpPr txBox="1"/>
          <p:nvPr/>
        </p:nvSpPr>
        <p:spPr>
          <a:xfrm>
            <a:off x="8322798" y="6524471"/>
            <a:ext cx="34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79468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C065BC-E96E-4B53-8007-770B307FBF82}"/>
              </a:ext>
            </a:extLst>
          </p:cNvPr>
          <p:cNvSpPr/>
          <p:nvPr/>
        </p:nvSpPr>
        <p:spPr>
          <a:xfrm>
            <a:off x="123092" y="3086044"/>
            <a:ext cx="4677508" cy="3675241"/>
          </a:xfrm>
          <a:prstGeom prst="roundRect">
            <a:avLst/>
          </a:prstGeom>
          <a:noFill/>
          <a:ln w="38100">
            <a:solidFill>
              <a:srgbClr val="FFC3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3FCC8F-91C0-45AB-9A45-426C5A31D21E}"/>
              </a:ext>
            </a:extLst>
          </p:cNvPr>
          <p:cNvSpPr/>
          <p:nvPr/>
        </p:nvSpPr>
        <p:spPr>
          <a:xfrm>
            <a:off x="123093" y="961988"/>
            <a:ext cx="4677508" cy="2009812"/>
          </a:xfrm>
          <a:prstGeom prst="roundRect">
            <a:avLst/>
          </a:prstGeom>
          <a:noFill/>
          <a:ln w="38100">
            <a:solidFill>
              <a:srgbClr val="FFC3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D1E82-73A5-418F-89F9-9CF0B559A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Additional Tasks</a:t>
            </a:r>
          </a:p>
        </p:txBody>
      </p:sp>
      <p:pic>
        <p:nvPicPr>
          <p:cNvPr id="75778" name="Picture 2" descr="Image result for solar panels">
            <a:extLst>
              <a:ext uri="{FF2B5EF4-FFF2-40B4-BE49-F238E27FC236}">
                <a16:creationId xmlns:a16="http://schemas.microsoft.com/office/drawing/2014/main" id="{3FB71929-5BB2-41C6-A011-6AAE63B7A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69" y="1515985"/>
            <a:ext cx="2717353" cy="135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 result for Solar simulators">
            <a:extLst>
              <a:ext uri="{FF2B5EF4-FFF2-40B4-BE49-F238E27FC236}">
                <a16:creationId xmlns:a16="http://schemas.microsoft.com/office/drawing/2014/main" id="{40F47852-4B02-4907-B838-042C2C980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065" y="4619741"/>
            <a:ext cx="2841381" cy="213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2" name="Picture 6" descr="Image result for DC combiner box, 1500 V">
            <a:extLst>
              <a:ext uri="{FF2B5EF4-FFF2-40B4-BE49-F238E27FC236}">
                <a16:creationId xmlns:a16="http://schemas.microsoft.com/office/drawing/2014/main" id="{34179D7E-D467-487B-A094-ECD60D9A4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150" y="1362064"/>
            <a:ext cx="3524829" cy="235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4" name="Picture 8" descr="Image result for Solar cell calibration">
            <a:extLst>
              <a:ext uri="{FF2B5EF4-FFF2-40B4-BE49-F238E27FC236}">
                <a16:creationId xmlns:a16="http://schemas.microsoft.com/office/drawing/2014/main" id="{BFE808CD-C548-4876-BDE2-F9A102CA5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69" y="3429000"/>
            <a:ext cx="4187131" cy="315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A1458B-77E4-45C2-B446-8E69A31DCE72}"/>
              </a:ext>
            </a:extLst>
          </p:cNvPr>
          <p:cNvSpPr txBox="1"/>
          <p:nvPr/>
        </p:nvSpPr>
        <p:spPr>
          <a:xfrm>
            <a:off x="1182564" y="1101315"/>
            <a:ext cx="255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Solar Panel Research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658A2-ABD3-48F5-8487-E3C4417CCB62}"/>
              </a:ext>
            </a:extLst>
          </p:cNvPr>
          <p:cNvSpPr txBox="1"/>
          <p:nvPr/>
        </p:nvSpPr>
        <p:spPr>
          <a:xfrm>
            <a:off x="5301761" y="961987"/>
            <a:ext cx="3103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DC Combiner Box Research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27E7D-1CDD-42AE-8770-AA786AC5FA23}"/>
              </a:ext>
            </a:extLst>
          </p:cNvPr>
          <p:cNvSpPr txBox="1"/>
          <p:nvPr/>
        </p:nvSpPr>
        <p:spPr>
          <a:xfrm>
            <a:off x="5333999" y="4250409"/>
            <a:ext cx="342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Solar Simulator 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CA1EE-E252-4526-AEE4-57E8CAB5A3AC}"/>
              </a:ext>
            </a:extLst>
          </p:cNvPr>
          <p:cNvSpPr txBox="1"/>
          <p:nvPr/>
        </p:nvSpPr>
        <p:spPr>
          <a:xfrm>
            <a:off x="1199153" y="3086045"/>
            <a:ext cx="255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Calibration Techniques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FDBE3A-66A2-4DFE-B049-ADAE1A282776}"/>
              </a:ext>
            </a:extLst>
          </p:cNvPr>
          <p:cNvSpPr/>
          <p:nvPr/>
        </p:nvSpPr>
        <p:spPr>
          <a:xfrm>
            <a:off x="4960532" y="961987"/>
            <a:ext cx="4060376" cy="2915421"/>
          </a:xfrm>
          <a:prstGeom prst="roundRect">
            <a:avLst/>
          </a:prstGeom>
          <a:noFill/>
          <a:ln w="38100">
            <a:solidFill>
              <a:srgbClr val="FFC3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34EA30-89E1-43F3-AD28-7E2BE47454B1}"/>
              </a:ext>
            </a:extLst>
          </p:cNvPr>
          <p:cNvSpPr/>
          <p:nvPr/>
        </p:nvSpPr>
        <p:spPr>
          <a:xfrm>
            <a:off x="4960532" y="4176346"/>
            <a:ext cx="4060376" cy="2584939"/>
          </a:xfrm>
          <a:prstGeom prst="roundRect">
            <a:avLst/>
          </a:prstGeom>
          <a:noFill/>
          <a:ln w="38100">
            <a:solidFill>
              <a:srgbClr val="FFC3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4D713-F839-46C0-8F27-E19F43942E7B}"/>
              </a:ext>
            </a:extLst>
          </p:cNvPr>
          <p:cNvSpPr txBox="1"/>
          <p:nvPr/>
        </p:nvSpPr>
        <p:spPr>
          <a:xfrm>
            <a:off x="8291615" y="6466702"/>
            <a:ext cx="68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28086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78FCD-45F2-4F08-9B7D-2B3F4DF97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458" y="302174"/>
            <a:ext cx="7445502" cy="549274"/>
          </a:xfrm>
        </p:spPr>
        <p:txBody>
          <a:bodyPr/>
          <a:lstStyle/>
          <a:p>
            <a:r>
              <a:rPr lang="en-US" sz="3200" dirty="0"/>
              <a:t>Internship 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1CE67-2668-4DDD-BF90-CF332B5AF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Design Review, what to consider, how to select parts</a:t>
            </a:r>
          </a:p>
          <a:p>
            <a:r>
              <a:rPr lang="en-US" sz="2400" dirty="0"/>
              <a:t>PCB Design</a:t>
            </a:r>
          </a:p>
          <a:p>
            <a:r>
              <a:rPr lang="en-US" sz="2400" dirty="0"/>
              <a:t>Error Analysis</a:t>
            </a:r>
          </a:p>
          <a:p>
            <a:r>
              <a:rPr lang="en-US" sz="2400" dirty="0"/>
              <a:t>Working with Computer Engineering and Mechanical Engineering</a:t>
            </a:r>
          </a:p>
          <a:p>
            <a:r>
              <a:rPr lang="en-US" sz="2400" dirty="0"/>
              <a:t>Corporate Environment</a:t>
            </a:r>
          </a:p>
          <a:p>
            <a:r>
              <a:rPr lang="en-US" sz="2400" dirty="0"/>
              <a:t>Meetings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3B5CD-2D6D-47ED-87E5-9146FED70B82}"/>
              </a:ext>
            </a:extLst>
          </p:cNvPr>
          <p:cNvSpPr txBox="1"/>
          <p:nvPr/>
        </p:nvSpPr>
        <p:spPr>
          <a:xfrm>
            <a:off x="8280596" y="6466701"/>
            <a:ext cx="395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21B2DF-12C8-4A68-9257-7E848B290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16" y="2843242"/>
            <a:ext cx="4800834" cy="36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70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B030-83CB-455E-8FBF-837AD4E6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DE481-FAD5-4ABF-A6AD-79121C77A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458" y="1020953"/>
            <a:ext cx="8634222" cy="5573278"/>
          </a:xfrm>
        </p:spPr>
        <p:txBody>
          <a:bodyPr>
            <a:normAutofit/>
          </a:bodyPr>
          <a:lstStyle/>
          <a:p>
            <a:r>
              <a:rPr lang="en-US" sz="1800" u="sng" dirty="0"/>
              <a:t>Positive</a:t>
            </a:r>
          </a:p>
          <a:p>
            <a:pPr lvl="1"/>
            <a:r>
              <a:rPr lang="en-US" sz="1800" dirty="0"/>
              <a:t>Great coffee machine</a:t>
            </a:r>
          </a:p>
          <a:p>
            <a:pPr lvl="1"/>
            <a:r>
              <a:rPr lang="en-US" sz="1800" dirty="0"/>
              <a:t>Great experience with a project (from nothing to a final product)</a:t>
            </a:r>
          </a:p>
          <a:p>
            <a:pPr lvl="1"/>
            <a:r>
              <a:rPr lang="en-US" sz="1800" dirty="0"/>
              <a:t>Everyone will take time and help</a:t>
            </a:r>
          </a:p>
          <a:p>
            <a:pPr lvl="1"/>
            <a:r>
              <a:rPr lang="en-US" sz="1800" dirty="0"/>
              <a:t>Freedom</a:t>
            </a:r>
          </a:p>
          <a:p>
            <a:pPr lvl="1"/>
            <a:r>
              <a:rPr lang="en-US" sz="1800" dirty="0"/>
              <a:t>Multidisciplinary</a:t>
            </a:r>
          </a:p>
          <a:p>
            <a:pPr lvl="1"/>
            <a:r>
              <a:rPr lang="en-US" sz="1800" dirty="0"/>
              <a:t>Feedback from Josh and Paul</a:t>
            </a:r>
            <a:endParaRPr lang="en-US" sz="1800" u="sng" dirty="0"/>
          </a:p>
          <a:p>
            <a:r>
              <a:rPr lang="en-US" sz="1800" u="sng" dirty="0"/>
              <a:t>Improvement</a:t>
            </a:r>
          </a:p>
          <a:p>
            <a:pPr lvl="1"/>
            <a:r>
              <a:rPr lang="en-US" sz="1800" dirty="0"/>
              <a:t>Intern events at the beginning of internship</a:t>
            </a:r>
          </a:p>
        </p:txBody>
      </p:sp>
      <p:pic>
        <p:nvPicPr>
          <p:cNvPr id="76802" name="Picture 2" descr="4947810472002589055412965">
            <a:extLst>
              <a:ext uri="{FF2B5EF4-FFF2-40B4-BE49-F238E27FC236}">
                <a16:creationId xmlns:a16="http://schemas.microsoft.com/office/drawing/2014/main" id="{A415F11E-EEC0-46A1-9B16-F7988798D3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" t="4380" r="3561" b="4380"/>
          <a:stretch/>
        </p:blipFill>
        <p:spPr bwMode="auto">
          <a:xfrm>
            <a:off x="2517104" y="4312743"/>
            <a:ext cx="4070930" cy="2405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0994F7-0EED-4255-8272-6227568A9BFA}"/>
              </a:ext>
            </a:extLst>
          </p:cNvPr>
          <p:cNvSpPr txBox="1"/>
          <p:nvPr/>
        </p:nvSpPr>
        <p:spPr>
          <a:xfrm>
            <a:off x="8291145" y="6517981"/>
            <a:ext cx="295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368799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Wei Strat Theme v2">
  <a:themeElements>
    <a:clrScheme name="Fluke Strat 2015">
      <a:dk1>
        <a:sysClr val="windowText" lastClr="000000"/>
      </a:dk1>
      <a:lt1>
        <a:sysClr val="window" lastClr="FFFFFF"/>
      </a:lt1>
      <a:dk2>
        <a:srgbClr val="336699"/>
      </a:dk2>
      <a:lt2>
        <a:srgbClr val="EEECE1"/>
      </a:lt2>
      <a:accent1>
        <a:srgbClr val="FFC31E"/>
      </a:accent1>
      <a:accent2>
        <a:srgbClr val="003B78"/>
      </a:accent2>
      <a:accent3>
        <a:srgbClr val="E88200"/>
      </a:accent3>
      <a:accent4>
        <a:srgbClr val="009600"/>
      </a:accent4>
      <a:accent5>
        <a:srgbClr val="CD0000"/>
      </a:accent5>
      <a:accent6>
        <a:srgbClr val="7030A0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i Strat Theme v2" id="{FEB81FB9-DA59-47D7-AC1E-EBCBFF7CCB3F}" vid="{4D5E8EB2-AB00-4029-8CF3-0616595008B5}"/>
    </a:ext>
  </a:extLst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_Strat 2015 Theme">
  <a:themeElements>
    <a:clrScheme name="Fluke Strat 2015">
      <a:dk1>
        <a:sysClr val="windowText" lastClr="000000"/>
      </a:dk1>
      <a:lt1>
        <a:sysClr val="window" lastClr="FFFFFF"/>
      </a:lt1>
      <a:dk2>
        <a:srgbClr val="336699"/>
      </a:dk2>
      <a:lt2>
        <a:srgbClr val="EEECE1"/>
      </a:lt2>
      <a:accent1>
        <a:srgbClr val="FFC31E"/>
      </a:accent1>
      <a:accent2>
        <a:srgbClr val="003B78"/>
      </a:accent2>
      <a:accent3>
        <a:srgbClr val="E88200"/>
      </a:accent3>
      <a:accent4>
        <a:srgbClr val="009600"/>
      </a:accent4>
      <a:accent5>
        <a:srgbClr val="CD0000"/>
      </a:accent5>
      <a:accent6>
        <a:srgbClr val="7030A0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rat 2015 Theme" id="{8E56AD6D-7081-4DBB-B32D-C2187B9E9553}" vid="{75B1EFE2-3202-43F3-9957-F6B2116CF394}"/>
    </a:ext>
  </a:extLst>
</a:theme>
</file>

<file path=ppt/theme/theme4.xml><?xml version="1.0" encoding="utf-8"?>
<a:theme xmlns:a="http://schemas.openxmlformats.org/drawingml/2006/main" name="67_Strat 2015 Theme">
  <a:themeElements>
    <a:clrScheme name="Fluke Strat 2015">
      <a:dk1>
        <a:sysClr val="windowText" lastClr="000000"/>
      </a:dk1>
      <a:lt1>
        <a:sysClr val="window" lastClr="FFFFFF"/>
      </a:lt1>
      <a:dk2>
        <a:srgbClr val="336699"/>
      </a:dk2>
      <a:lt2>
        <a:srgbClr val="EEECE1"/>
      </a:lt2>
      <a:accent1>
        <a:srgbClr val="FFC31E"/>
      </a:accent1>
      <a:accent2>
        <a:srgbClr val="003B78"/>
      </a:accent2>
      <a:accent3>
        <a:srgbClr val="E88200"/>
      </a:accent3>
      <a:accent4>
        <a:srgbClr val="009600"/>
      </a:accent4>
      <a:accent5>
        <a:srgbClr val="CD0000"/>
      </a:accent5>
      <a:accent6>
        <a:srgbClr val="7030A0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rat 2015 Theme" id="{8E56AD6D-7081-4DBB-B32D-C2187B9E9553}" vid="{75B1EFE2-3202-43F3-9957-F6B2116CF394}"/>
    </a:ext>
  </a:extLst>
</a:theme>
</file>

<file path=ppt/theme/theme5.xml><?xml version="1.0" encoding="utf-8"?>
<a:theme xmlns:a="http://schemas.openxmlformats.org/drawingml/2006/main" name="17_Strat 2015 Theme">
  <a:themeElements>
    <a:clrScheme name="Fluke Strat 2015">
      <a:dk1>
        <a:sysClr val="windowText" lastClr="000000"/>
      </a:dk1>
      <a:lt1>
        <a:sysClr val="window" lastClr="FFFFFF"/>
      </a:lt1>
      <a:dk2>
        <a:srgbClr val="336699"/>
      </a:dk2>
      <a:lt2>
        <a:srgbClr val="EEECE1"/>
      </a:lt2>
      <a:accent1>
        <a:srgbClr val="FFC31E"/>
      </a:accent1>
      <a:accent2>
        <a:srgbClr val="003B78"/>
      </a:accent2>
      <a:accent3>
        <a:srgbClr val="E88200"/>
      </a:accent3>
      <a:accent4>
        <a:srgbClr val="009600"/>
      </a:accent4>
      <a:accent5>
        <a:srgbClr val="CD0000"/>
      </a:accent5>
      <a:accent6>
        <a:srgbClr val="7030A0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rat 2015 Theme" id="{8E56AD6D-7081-4DBB-B32D-C2187B9E9553}" vid="{75B1EFE2-3202-43F3-9957-F6B2116CF394}"/>
    </a:ext>
  </a:extLst>
</a:theme>
</file>

<file path=ppt/theme/theme6.xml><?xml version="1.0" encoding="utf-8"?>
<a:theme xmlns:a="http://schemas.openxmlformats.org/drawingml/2006/main" name="3_Presentation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lIns="45720" tIns="45720" rIns="45720" bIns="45720" rtlCol="0" anchor="ctr"/>
      <a:lstStyle>
        <a:defPPr>
          <a:defRPr sz="1000" dirty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5ae57ab4-67b8-4914-9dd8-33afc50cc158">R5HKVDVZUFFQ-880-56</_dlc_DocId>
    <_dlc_DocIdUrl xmlns="5ae57ab4-67b8-4914-9dd8-33afc50cc158">
      <Url>http://fluke.intranet.danahertm.com/eng/l_2/_layouts/DocIdRedir.aspx?ID=R5HKVDVZUFFQ-880-56</Url>
      <Description>R5HKVDVZUFFQ-880-56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46C616F0C80140B706B17D6B6423ED" ma:contentTypeVersion="0" ma:contentTypeDescription="Create a new document." ma:contentTypeScope="" ma:versionID="199058ed9c247214dfdaa76d7c79a66c">
  <xsd:schema xmlns:xsd="http://www.w3.org/2001/XMLSchema" xmlns:xs="http://www.w3.org/2001/XMLSchema" xmlns:p="http://schemas.microsoft.com/office/2006/metadata/properties" xmlns:ns2="5ae57ab4-67b8-4914-9dd8-33afc50cc158" targetNamespace="http://schemas.microsoft.com/office/2006/metadata/properties" ma:root="true" ma:fieldsID="e94195a6f9d7ecd559b1618f41417bf7" ns2:_="">
    <xsd:import namespace="5ae57ab4-67b8-4914-9dd8-33afc50cc15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e57ab4-67b8-4914-9dd8-33afc50cc15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68343A72-54DA-41E7-AFE0-761D71EE1B7E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5ae57ab4-67b8-4914-9dd8-33afc50cc15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F799E85-6A55-4336-8D2B-B9B82263D0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473492-6BE1-4C88-BB31-3495ABF54E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e57ab4-67b8-4914-9dd8-33afc50cc1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59F0022-AE4B-4B82-9209-7FD5C3BA0D63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13449</TotalTime>
  <Words>221</Words>
  <Application>Microsoft Office PowerPoint</Application>
  <PresentationFormat>On-screen Show (4:3)</PresentationFormat>
  <Paragraphs>73</Paragraphs>
  <Slides>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ＭＳ Ｐゴシック</vt:lpstr>
      <vt:lpstr>ＭＳ Ｐゴシック</vt:lpstr>
      <vt:lpstr>Arial</vt:lpstr>
      <vt:lpstr>Calibri</vt:lpstr>
      <vt:lpstr>Cambria Math</vt:lpstr>
      <vt:lpstr>Helvetica</vt:lpstr>
      <vt:lpstr>1_Wei Strat Theme v2</vt:lpstr>
      <vt:lpstr>6_Office Theme</vt:lpstr>
      <vt:lpstr>16_Strat 2015 Theme</vt:lpstr>
      <vt:lpstr>67_Strat 2015 Theme</vt:lpstr>
      <vt:lpstr>17_Strat 2015 Theme</vt:lpstr>
      <vt:lpstr>3_Presentation Template</vt:lpstr>
      <vt:lpstr>think-cell Slide</vt:lpstr>
      <vt:lpstr>Irradiance Meter</vt:lpstr>
      <vt:lpstr>Measuring Solar Irradiance</vt:lpstr>
      <vt:lpstr>First Design</vt:lpstr>
      <vt:lpstr>Results</vt:lpstr>
      <vt:lpstr>Model 2</vt:lpstr>
      <vt:lpstr>Additional Tasks</vt:lpstr>
      <vt:lpstr>Internship Take-aways</vt:lpstr>
      <vt:lpstr>Feedback</vt:lpstr>
    </vt:vector>
  </TitlesOfParts>
  <Company>Danaher TM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Weishung</dc:creator>
  <cp:lastModifiedBy>Polyanskiy, Alex</cp:lastModifiedBy>
  <cp:revision>1110</cp:revision>
  <cp:lastPrinted>2016-11-15T16:30:33Z</cp:lastPrinted>
  <dcterms:created xsi:type="dcterms:W3CDTF">2015-10-27T19:57:55Z</dcterms:created>
  <dcterms:modified xsi:type="dcterms:W3CDTF">2019-08-07T22:29:16Z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5dba3c56-5806-4f20-be6b-73edff9f14e6</vt:lpwstr>
  </property>
  <property fmtid="{D5CDD505-2E9C-101B-9397-08002B2CF9AE}" pid="3" name="ContentTypeId">
    <vt:lpwstr>0x0101008F46C616F0C80140B706B17D6B6423ED</vt:lpwstr>
  </property>
</Properties>
</file>